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3" r:id="rId3"/>
    <p:sldId id="307" r:id="rId4"/>
    <p:sldId id="308" r:id="rId5"/>
    <p:sldId id="296" r:id="rId6"/>
    <p:sldId id="298" r:id="rId7"/>
    <p:sldId id="299" r:id="rId8"/>
    <p:sldId id="272" r:id="rId9"/>
    <p:sldId id="301" r:id="rId10"/>
    <p:sldId id="302" r:id="rId11"/>
    <p:sldId id="305" r:id="rId12"/>
    <p:sldId id="304" r:id="rId13"/>
    <p:sldId id="306" r:id="rId14"/>
    <p:sldId id="261" r:id="rId15"/>
    <p:sldId id="277" r:id="rId16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>
      <p:cViewPr varScale="1">
        <p:scale>
          <a:sx n="116" d="100"/>
          <a:sy n="116" d="100"/>
        </p:scale>
        <p:origin x="-17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62A8D6-7807-4B59-A131-68AE8AC4150F}" type="doc">
      <dgm:prSet loTypeId="urn:microsoft.com/office/officeart/2005/8/layout/hProcess9" loCatId="process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536DE90-7DF6-451E-9DA6-DFC6A35A3E87}">
      <dgm:prSet phldrT="[Text]" custT="1"/>
      <dgm:spPr/>
      <dgm:t>
        <a:bodyPr/>
        <a:lstStyle/>
        <a:p>
          <a:r>
            <a:rPr lang="en-US" sz="800" b="1" dirty="0" smtClean="0">
              <a:latin typeface="Arial" pitchFamily="34" charset="0"/>
              <a:cs typeface="Arial" pitchFamily="34" charset="0"/>
            </a:rPr>
            <a:t>DANA TRANSFER BAGI HASIL (DBH)</a:t>
          </a:r>
        </a:p>
        <a:p>
          <a:r>
            <a:rPr lang="en-US" sz="8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dirty="0" smtClean="0">
              <a:latin typeface="Arial" pitchFamily="34" charset="0"/>
              <a:cs typeface="Arial" pitchFamily="34" charset="0"/>
            </a:rPr>
            <a:t>: 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 94.459.803.000</a:t>
          </a:r>
          <a:endParaRPr lang="en-US" sz="800" dirty="0">
            <a:latin typeface="Arial" pitchFamily="34" charset="0"/>
            <a:cs typeface="Arial" pitchFamily="34" charset="0"/>
          </a:endParaRPr>
        </a:p>
      </dgm:t>
    </dgm:pt>
    <dgm:pt modelId="{DD17D2D4-93DA-45D3-A9BF-27F14CBFF557}" type="parTrans" cxnId="{BE165F5F-A022-4291-9B55-8300BB1C6569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1F626BF8-D707-4036-8079-8A5225CD8E34}" type="sibTrans" cxnId="{BE165F5F-A022-4291-9B55-8300BB1C6569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5D9F83DC-D078-4322-B67E-DB3DDAFC5E31}">
      <dgm:prSet phldrT="[Text]" custT="1"/>
      <dgm:spPr/>
      <dgm:t>
        <a:bodyPr/>
        <a:lstStyle/>
        <a:p>
          <a:r>
            <a:rPr lang="en-US" sz="800" b="1" dirty="0" smtClean="0">
              <a:latin typeface="Arial" pitchFamily="34" charset="0"/>
              <a:cs typeface="Arial" pitchFamily="34" charset="0"/>
            </a:rPr>
            <a:t>DANA ALOKASI UMUM (DAU) </a:t>
          </a:r>
        </a:p>
        <a:p>
          <a:r>
            <a:rPr lang="en-US" sz="8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dirty="0" smtClean="0">
              <a:latin typeface="Arial" pitchFamily="34" charset="0"/>
              <a:cs typeface="Arial" pitchFamily="34" charset="0"/>
            </a:rPr>
            <a:t>: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 1.203.237.143.000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DAU SPESIFIK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113.420.572.000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DAU NON SPESIFIK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1.089.816.571.000</a:t>
          </a:r>
          <a:endParaRPr lang="en-US" sz="800" dirty="0">
            <a:latin typeface="Arial" pitchFamily="34" charset="0"/>
            <a:cs typeface="Arial" pitchFamily="34" charset="0"/>
          </a:endParaRPr>
        </a:p>
      </dgm:t>
    </dgm:pt>
    <dgm:pt modelId="{2D011547-5253-46A7-B5A2-8E1D23C7025C}" type="parTrans" cxnId="{100CC4F2-B9DE-44DA-8F41-B59D36F011DF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D35E223E-F107-43BE-A71A-DEE187AAC3F1}" type="sibTrans" cxnId="{100CC4F2-B9DE-44DA-8F41-B59D36F011DF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7FE309CB-6256-4C2A-BA9B-4B735C5A93EC}">
      <dgm:prSet phldrT="[Text]" custT="1"/>
      <dgm:spPr/>
      <dgm:t>
        <a:bodyPr/>
        <a:lstStyle/>
        <a:p>
          <a:r>
            <a:rPr lang="en-US" sz="800" b="1" dirty="0" smtClean="0">
              <a:latin typeface="Arial" pitchFamily="34" charset="0"/>
              <a:cs typeface="Arial" pitchFamily="34" charset="0"/>
            </a:rPr>
            <a:t>DANA ALOKASI KHUSUS (DAK)</a:t>
          </a:r>
        </a:p>
        <a:p>
          <a:r>
            <a:rPr lang="en-US" sz="8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dirty="0" smtClean="0">
              <a:latin typeface="Arial" pitchFamily="34" charset="0"/>
              <a:cs typeface="Arial" pitchFamily="34" charset="0"/>
            </a:rPr>
            <a:t>: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403.983.818.000</a:t>
          </a:r>
        </a:p>
        <a:p>
          <a:endParaRPr lang="en-US" sz="800" dirty="0" smtClean="0">
            <a:latin typeface="Arial" pitchFamily="34" charset="0"/>
            <a:cs typeface="Arial" pitchFamily="34" charset="0"/>
          </a:endParaRP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DAK NON FISIK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381.457.717.000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DAK FISIK</a:t>
          </a:r>
        </a:p>
        <a:p>
          <a:r>
            <a:rPr lang="en-US" sz="800" b="0" i="0" u="none" dirty="0" smtClean="0">
              <a:latin typeface="Arial" pitchFamily="34" charset="0"/>
              <a:cs typeface="Arial" pitchFamily="34" charset="0"/>
            </a:rPr>
            <a:t>22.526.101.000</a:t>
          </a:r>
          <a:endParaRPr lang="en-US" sz="800" b="0" dirty="0" smtClean="0">
            <a:latin typeface="Arial" pitchFamily="34" charset="0"/>
            <a:cs typeface="Arial" pitchFamily="34" charset="0"/>
          </a:endParaRPr>
        </a:p>
      </dgm:t>
    </dgm:pt>
    <dgm:pt modelId="{4583F1FD-88A3-43EA-90F6-1706D2544AAB}" type="parTrans" cxnId="{F4861BA0-202A-46DD-90FD-E06ACC004B69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91BD7F72-1FE6-4AFD-B202-B5745B8E1B48}" type="sibTrans" cxnId="{F4861BA0-202A-46DD-90FD-E06ACC004B69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57355DBD-2003-4D9F-92DC-183FDECAFA7F}">
      <dgm:prSet custT="1"/>
      <dgm:spPr/>
      <dgm:t>
        <a:bodyPr/>
        <a:lstStyle/>
        <a:p>
          <a:r>
            <a:rPr lang="en-US" sz="800" b="1" dirty="0" smtClean="0">
              <a:latin typeface="Arial" pitchFamily="34" charset="0"/>
              <a:cs typeface="Arial" pitchFamily="34" charset="0"/>
            </a:rPr>
            <a:t>INSENTIF FISKAL</a:t>
          </a:r>
        </a:p>
        <a:p>
          <a:r>
            <a:rPr lang="en-US" sz="8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dirty="0" smtClean="0">
              <a:latin typeface="Arial" pitchFamily="34" charset="0"/>
              <a:cs typeface="Arial" pitchFamily="34" charset="0"/>
            </a:rPr>
            <a:t>: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7.699.226.000</a:t>
          </a:r>
          <a:endParaRPr lang="en-US" sz="800" dirty="0">
            <a:latin typeface="Arial" pitchFamily="34" charset="0"/>
            <a:cs typeface="Arial" pitchFamily="34" charset="0"/>
          </a:endParaRPr>
        </a:p>
      </dgm:t>
    </dgm:pt>
    <dgm:pt modelId="{F877FC3D-87D4-434E-B1CC-8ADD28C93F1F}" type="parTrans" cxnId="{DED9CCB3-8D27-4178-80EE-EB5371EDB6AC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CFEBB82D-0563-4CD5-9A5D-2AA46AFF67A2}" type="sibTrans" cxnId="{DED9CCB3-8D27-4178-80EE-EB5371EDB6AC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E4A5A2EE-D7B5-4E19-A1D3-29E77AEBAC3E}">
      <dgm:prSet custT="1"/>
      <dgm:spPr/>
      <dgm:t>
        <a:bodyPr/>
        <a:lstStyle/>
        <a:p>
          <a:r>
            <a:rPr lang="en-US" sz="800" b="1" dirty="0" smtClean="0">
              <a:latin typeface="Arial" pitchFamily="34" charset="0"/>
              <a:cs typeface="Arial" pitchFamily="34" charset="0"/>
            </a:rPr>
            <a:t>DANA DESA</a:t>
          </a:r>
        </a:p>
        <a:p>
          <a:r>
            <a:rPr lang="en-US" sz="800" dirty="0" err="1" smtClean="0">
              <a:latin typeface="Arial" pitchFamily="34" charset="0"/>
              <a:cs typeface="Arial" pitchFamily="34" charset="0"/>
            </a:rPr>
            <a:t>Anggaran</a:t>
          </a:r>
          <a:endParaRPr lang="en-US" sz="800" dirty="0" smtClean="0">
            <a:latin typeface="Arial" pitchFamily="34" charset="0"/>
            <a:cs typeface="Arial" pitchFamily="34" charset="0"/>
          </a:endParaRP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239.462.348.000</a:t>
          </a:r>
        </a:p>
        <a:p>
          <a:endParaRPr lang="en-US" sz="800" dirty="0">
            <a:latin typeface="Arial" pitchFamily="34" charset="0"/>
            <a:cs typeface="Arial" pitchFamily="34" charset="0"/>
          </a:endParaRPr>
        </a:p>
      </dgm:t>
    </dgm:pt>
    <dgm:pt modelId="{69E63D13-DBC1-4BC9-9BB7-327EF9FA5F3B}" type="parTrans" cxnId="{94F71570-DA0C-40CA-B88D-D7A5EC4E30DD}">
      <dgm:prSet/>
      <dgm:spPr/>
      <dgm:t>
        <a:bodyPr/>
        <a:lstStyle/>
        <a:p>
          <a:endParaRPr lang="en-US" sz="800"/>
        </a:p>
      </dgm:t>
    </dgm:pt>
    <dgm:pt modelId="{592A7121-C707-4DF9-8EA7-3FAFEC5BD990}" type="sibTrans" cxnId="{94F71570-DA0C-40CA-B88D-D7A5EC4E30DD}">
      <dgm:prSet/>
      <dgm:spPr/>
      <dgm:t>
        <a:bodyPr/>
        <a:lstStyle/>
        <a:p>
          <a:endParaRPr lang="en-US" sz="800"/>
        </a:p>
      </dgm:t>
    </dgm:pt>
    <dgm:pt modelId="{789180FE-3AD9-4692-8C79-66B4FC9A5E6A}" type="pres">
      <dgm:prSet presAssocID="{9962A8D6-7807-4B59-A131-68AE8AC4150F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097170-6FD2-494F-92DB-6112D3449A1D}" type="pres">
      <dgm:prSet presAssocID="{9962A8D6-7807-4B59-A131-68AE8AC4150F}" presName="arrow" presStyleLbl="bgShp" presStyleIdx="0" presStyleCnt="1"/>
      <dgm:spPr/>
      <dgm:t>
        <a:bodyPr/>
        <a:lstStyle/>
        <a:p>
          <a:endParaRPr lang="en-US"/>
        </a:p>
      </dgm:t>
    </dgm:pt>
    <dgm:pt modelId="{B68CC58A-88BD-4C93-A191-F4B7A45CD936}" type="pres">
      <dgm:prSet presAssocID="{9962A8D6-7807-4B59-A131-68AE8AC4150F}" presName="linearProcess" presStyleCnt="0"/>
      <dgm:spPr/>
      <dgm:t>
        <a:bodyPr/>
        <a:lstStyle/>
        <a:p>
          <a:endParaRPr lang="en-US"/>
        </a:p>
      </dgm:t>
    </dgm:pt>
    <dgm:pt modelId="{73413E7C-C845-4C52-9827-9AAE433B2E0D}" type="pres">
      <dgm:prSet presAssocID="{2536DE90-7DF6-451E-9DA6-DFC6A35A3E87}" presName="textNode" presStyleLbl="node1" presStyleIdx="0" presStyleCnt="5" custScaleY="144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91D760-1069-4923-98D1-765E1E4ED3C6}" type="pres">
      <dgm:prSet presAssocID="{1F626BF8-D707-4036-8079-8A5225CD8E34}" presName="sibTrans" presStyleCnt="0"/>
      <dgm:spPr/>
      <dgm:t>
        <a:bodyPr/>
        <a:lstStyle/>
        <a:p>
          <a:endParaRPr lang="en-US"/>
        </a:p>
      </dgm:t>
    </dgm:pt>
    <dgm:pt modelId="{FC23A8F9-65FB-4DDA-8836-979EBED7DD93}" type="pres">
      <dgm:prSet presAssocID="{5D9F83DC-D078-4322-B67E-DB3DDAFC5E31}" presName="textNode" presStyleLbl="node1" presStyleIdx="1" presStyleCnt="5" custScaleY="144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182EC2-E862-465F-8D10-127D54964ED0}" type="pres">
      <dgm:prSet presAssocID="{D35E223E-F107-43BE-A71A-DEE187AAC3F1}" presName="sibTrans" presStyleCnt="0"/>
      <dgm:spPr/>
      <dgm:t>
        <a:bodyPr/>
        <a:lstStyle/>
        <a:p>
          <a:endParaRPr lang="en-US"/>
        </a:p>
      </dgm:t>
    </dgm:pt>
    <dgm:pt modelId="{7AEC6F18-0DE7-4ED0-99E7-F5D8E6AE56CB}" type="pres">
      <dgm:prSet presAssocID="{7FE309CB-6256-4C2A-BA9B-4B735C5A93EC}" presName="textNode" presStyleLbl="node1" presStyleIdx="2" presStyleCnt="5" custScaleY="144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1E596A-D935-47D6-A8C8-BDFB87BD78B6}" type="pres">
      <dgm:prSet presAssocID="{91BD7F72-1FE6-4AFD-B202-B5745B8E1B48}" presName="sibTrans" presStyleCnt="0"/>
      <dgm:spPr/>
      <dgm:t>
        <a:bodyPr/>
        <a:lstStyle/>
        <a:p>
          <a:endParaRPr lang="en-US"/>
        </a:p>
      </dgm:t>
    </dgm:pt>
    <dgm:pt modelId="{D4F5B9E6-E92D-463B-8920-C31A543ED92F}" type="pres">
      <dgm:prSet presAssocID="{57355DBD-2003-4D9F-92DC-183FDECAFA7F}" presName="textNode" presStyleLbl="node1" presStyleIdx="3" presStyleCnt="5" custScaleY="144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199C3A-CCF9-4E5C-851E-024FE4E42C01}" type="pres">
      <dgm:prSet presAssocID="{CFEBB82D-0563-4CD5-9A5D-2AA46AFF67A2}" presName="sibTrans" presStyleCnt="0"/>
      <dgm:spPr/>
      <dgm:t>
        <a:bodyPr/>
        <a:lstStyle/>
        <a:p>
          <a:endParaRPr lang="en-US"/>
        </a:p>
      </dgm:t>
    </dgm:pt>
    <dgm:pt modelId="{0A8B6A4A-C539-45C2-AD1C-7FFB84CEA336}" type="pres">
      <dgm:prSet presAssocID="{E4A5A2EE-D7B5-4E19-A1D3-29E77AEBAC3E}" presName="textNode" presStyleLbl="node1" presStyleIdx="4" presStyleCnt="5" custScaleY="144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4F71570-DA0C-40CA-B88D-D7A5EC4E30DD}" srcId="{9962A8D6-7807-4B59-A131-68AE8AC4150F}" destId="{E4A5A2EE-D7B5-4E19-A1D3-29E77AEBAC3E}" srcOrd="4" destOrd="0" parTransId="{69E63D13-DBC1-4BC9-9BB7-327EF9FA5F3B}" sibTransId="{592A7121-C707-4DF9-8EA7-3FAFEC5BD990}"/>
    <dgm:cxn modelId="{0C7857E4-9EFC-4B96-B5B6-C7F8B2CB0BD4}" type="presOf" srcId="{2536DE90-7DF6-451E-9DA6-DFC6A35A3E87}" destId="{73413E7C-C845-4C52-9827-9AAE433B2E0D}" srcOrd="0" destOrd="0" presId="urn:microsoft.com/office/officeart/2005/8/layout/hProcess9"/>
    <dgm:cxn modelId="{BE165F5F-A022-4291-9B55-8300BB1C6569}" srcId="{9962A8D6-7807-4B59-A131-68AE8AC4150F}" destId="{2536DE90-7DF6-451E-9DA6-DFC6A35A3E87}" srcOrd="0" destOrd="0" parTransId="{DD17D2D4-93DA-45D3-A9BF-27F14CBFF557}" sibTransId="{1F626BF8-D707-4036-8079-8A5225CD8E34}"/>
    <dgm:cxn modelId="{F4861BA0-202A-46DD-90FD-E06ACC004B69}" srcId="{9962A8D6-7807-4B59-A131-68AE8AC4150F}" destId="{7FE309CB-6256-4C2A-BA9B-4B735C5A93EC}" srcOrd="2" destOrd="0" parTransId="{4583F1FD-88A3-43EA-90F6-1706D2544AAB}" sibTransId="{91BD7F72-1FE6-4AFD-B202-B5745B8E1B48}"/>
    <dgm:cxn modelId="{DED9CCB3-8D27-4178-80EE-EB5371EDB6AC}" srcId="{9962A8D6-7807-4B59-A131-68AE8AC4150F}" destId="{57355DBD-2003-4D9F-92DC-183FDECAFA7F}" srcOrd="3" destOrd="0" parTransId="{F877FC3D-87D4-434E-B1CC-8ADD28C93F1F}" sibTransId="{CFEBB82D-0563-4CD5-9A5D-2AA46AFF67A2}"/>
    <dgm:cxn modelId="{847F3145-BD09-4F8C-A081-0B407121DA8E}" type="presOf" srcId="{E4A5A2EE-D7B5-4E19-A1D3-29E77AEBAC3E}" destId="{0A8B6A4A-C539-45C2-AD1C-7FFB84CEA336}" srcOrd="0" destOrd="0" presId="urn:microsoft.com/office/officeart/2005/8/layout/hProcess9"/>
    <dgm:cxn modelId="{E6233A7A-C405-4573-BC94-1E852D069182}" type="presOf" srcId="{9962A8D6-7807-4B59-A131-68AE8AC4150F}" destId="{789180FE-3AD9-4692-8C79-66B4FC9A5E6A}" srcOrd="0" destOrd="0" presId="urn:microsoft.com/office/officeart/2005/8/layout/hProcess9"/>
    <dgm:cxn modelId="{100CC4F2-B9DE-44DA-8F41-B59D36F011DF}" srcId="{9962A8D6-7807-4B59-A131-68AE8AC4150F}" destId="{5D9F83DC-D078-4322-B67E-DB3DDAFC5E31}" srcOrd="1" destOrd="0" parTransId="{2D011547-5253-46A7-B5A2-8E1D23C7025C}" sibTransId="{D35E223E-F107-43BE-A71A-DEE187AAC3F1}"/>
    <dgm:cxn modelId="{76F3AA80-8CFC-4357-9A1D-115CBD4F6497}" type="presOf" srcId="{7FE309CB-6256-4C2A-BA9B-4B735C5A93EC}" destId="{7AEC6F18-0DE7-4ED0-99E7-F5D8E6AE56CB}" srcOrd="0" destOrd="0" presId="urn:microsoft.com/office/officeart/2005/8/layout/hProcess9"/>
    <dgm:cxn modelId="{C43723F6-2CCB-4205-8163-947E842D37AB}" type="presOf" srcId="{5D9F83DC-D078-4322-B67E-DB3DDAFC5E31}" destId="{FC23A8F9-65FB-4DDA-8836-979EBED7DD93}" srcOrd="0" destOrd="0" presId="urn:microsoft.com/office/officeart/2005/8/layout/hProcess9"/>
    <dgm:cxn modelId="{A8975403-98CD-42DD-88AC-4317BCBE7E18}" type="presOf" srcId="{57355DBD-2003-4D9F-92DC-183FDECAFA7F}" destId="{D4F5B9E6-E92D-463B-8920-C31A543ED92F}" srcOrd="0" destOrd="0" presId="urn:microsoft.com/office/officeart/2005/8/layout/hProcess9"/>
    <dgm:cxn modelId="{07C4FCDD-0CBA-44B2-B3C9-7E976756AEA4}" type="presParOf" srcId="{789180FE-3AD9-4692-8C79-66B4FC9A5E6A}" destId="{F0097170-6FD2-494F-92DB-6112D3449A1D}" srcOrd="0" destOrd="0" presId="urn:microsoft.com/office/officeart/2005/8/layout/hProcess9"/>
    <dgm:cxn modelId="{9FC73939-BB57-4294-B223-B7AE17E453D4}" type="presParOf" srcId="{789180FE-3AD9-4692-8C79-66B4FC9A5E6A}" destId="{B68CC58A-88BD-4C93-A191-F4B7A45CD936}" srcOrd="1" destOrd="0" presId="urn:microsoft.com/office/officeart/2005/8/layout/hProcess9"/>
    <dgm:cxn modelId="{88B782E7-9977-49B9-A497-2146DF6A75FE}" type="presParOf" srcId="{B68CC58A-88BD-4C93-A191-F4B7A45CD936}" destId="{73413E7C-C845-4C52-9827-9AAE433B2E0D}" srcOrd="0" destOrd="0" presId="urn:microsoft.com/office/officeart/2005/8/layout/hProcess9"/>
    <dgm:cxn modelId="{0F0375C4-7042-4C4A-BFF6-0DE5C030734A}" type="presParOf" srcId="{B68CC58A-88BD-4C93-A191-F4B7A45CD936}" destId="{BF91D760-1069-4923-98D1-765E1E4ED3C6}" srcOrd="1" destOrd="0" presId="urn:microsoft.com/office/officeart/2005/8/layout/hProcess9"/>
    <dgm:cxn modelId="{16AF9DCC-0A8B-4683-97FC-65E0C04CF9E6}" type="presParOf" srcId="{B68CC58A-88BD-4C93-A191-F4B7A45CD936}" destId="{FC23A8F9-65FB-4DDA-8836-979EBED7DD93}" srcOrd="2" destOrd="0" presId="urn:microsoft.com/office/officeart/2005/8/layout/hProcess9"/>
    <dgm:cxn modelId="{F1DCA17F-9E19-4AFF-B9D9-E49E1EB79A96}" type="presParOf" srcId="{B68CC58A-88BD-4C93-A191-F4B7A45CD936}" destId="{F3182EC2-E862-465F-8D10-127D54964ED0}" srcOrd="3" destOrd="0" presId="urn:microsoft.com/office/officeart/2005/8/layout/hProcess9"/>
    <dgm:cxn modelId="{40D0DCCA-B647-4CEC-9FE8-0228DAA4BA2C}" type="presParOf" srcId="{B68CC58A-88BD-4C93-A191-F4B7A45CD936}" destId="{7AEC6F18-0DE7-4ED0-99E7-F5D8E6AE56CB}" srcOrd="4" destOrd="0" presId="urn:microsoft.com/office/officeart/2005/8/layout/hProcess9"/>
    <dgm:cxn modelId="{44BA910C-B1A7-4090-BB70-6B08D2D62B1A}" type="presParOf" srcId="{B68CC58A-88BD-4C93-A191-F4B7A45CD936}" destId="{4D1E596A-D935-47D6-A8C8-BDFB87BD78B6}" srcOrd="5" destOrd="0" presId="urn:microsoft.com/office/officeart/2005/8/layout/hProcess9"/>
    <dgm:cxn modelId="{C7541433-311D-44F1-BCF7-20C3D6CAB029}" type="presParOf" srcId="{B68CC58A-88BD-4C93-A191-F4B7A45CD936}" destId="{D4F5B9E6-E92D-463B-8920-C31A543ED92F}" srcOrd="6" destOrd="0" presId="urn:microsoft.com/office/officeart/2005/8/layout/hProcess9"/>
    <dgm:cxn modelId="{4F3EB0CC-3E47-4428-B8EC-168366F95470}" type="presParOf" srcId="{B68CC58A-88BD-4C93-A191-F4B7A45CD936}" destId="{72199C3A-CCF9-4E5C-851E-024FE4E42C01}" srcOrd="7" destOrd="0" presId="urn:microsoft.com/office/officeart/2005/8/layout/hProcess9"/>
    <dgm:cxn modelId="{1DC34BE8-E5A8-48F8-AD1D-B8C91184484F}" type="presParOf" srcId="{B68CC58A-88BD-4C93-A191-F4B7A45CD936}" destId="{0A8B6A4A-C539-45C2-AD1C-7FFB84CEA336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5A76BBF-33D9-4F04-8016-C184B3815BF2}" type="doc">
      <dgm:prSet loTypeId="urn:microsoft.com/office/officeart/2005/8/layout/hList6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58206153-51BE-43C5-B1A1-A3ED341199B6}">
      <dgm:prSet phldrT="[Text]" custT="1"/>
      <dgm:spPr/>
      <dgm:t>
        <a:bodyPr/>
        <a:lstStyle/>
        <a:p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Perencanaan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,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Penganggaran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,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dan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Evaluasi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Kinerja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Perangkat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 Daerah</a:t>
          </a:r>
        </a:p>
        <a:p>
          <a:endParaRPr lang="en-US" sz="900" b="1" dirty="0" smtClean="0"/>
        </a:p>
        <a:p>
          <a:r>
            <a:rPr lang="en-US" sz="900" b="0" dirty="0" err="1" smtClean="0"/>
            <a:t>Sebelum</a:t>
          </a:r>
          <a:r>
            <a:rPr lang="en-US" sz="900" b="0" dirty="0" smtClean="0"/>
            <a:t>:</a:t>
          </a:r>
        </a:p>
        <a:p>
          <a:r>
            <a:rPr lang="en-US" sz="900" b="1" dirty="0" smtClean="0"/>
            <a:t>2.731.262</a:t>
          </a:r>
        </a:p>
        <a:p>
          <a:r>
            <a:rPr lang="en-US" sz="900" b="0" dirty="0" err="1" smtClean="0"/>
            <a:t>Sesudah</a:t>
          </a:r>
          <a:r>
            <a:rPr lang="en-US" sz="900" b="0" dirty="0" smtClean="0"/>
            <a:t>:</a:t>
          </a:r>
        </a:p>
        <a:p>
          <a:r>
            <a:rPr lang="en-US" sz="900" b="1" dirty="0" smtClean="0"/>
            <a:t>4.732.262</a:t>
          </a:r>
        </a:p>
        <a:p>
          <a:r>
            <a:rPr lang="en-US" sz="900" b="1" dirty="0" err="1" smtClean="0"/>
            <a:t>Selisih</a:t>
          </a:r>
          <a:r>
            <a:rPr lang="en-US" sz="900" b="1" dirty="0" smtClean="0"/>
            <a:t>:</a:t>
          </a:r>
        </a:p>
        <a:p>
          <a:r>
            <a:rPr lang="en-US" sz="900" b="1" dirty="0" smtClean="0"/>
            <a:t>2.001.000</a:t>
          </a:r>
          <a:endParaRPr lang="en-US" sz="900" b="1" dirty="0" smtClean="0"/>
        </a:p>
        <a:p>
          <a:endParaRPr lang="en-US" sz="900" dirty="0"/>
        </a:p>
      </dgm:t>
    </dgm:pt>
    <dgm:pt modelId="{402C8D7D-52D2-4E2C-8875-9CC42AD868B9}" type="parTrans" cxnId="{C013B66C-0A77-404C-A139-14E7C1A72E9F}">
      <dgm:prSet/>
      <dgm:spPr/>
      <dgm:t>
        <a:bodyPr/>
        <a:lstStyle/>
        <a:p>
          <a:endParaRPr lang="en-US" sz="2800"/>
        </a:p>
      </dgm:t>
    </dgm:pt>
    <dgm:pt modelId="{EEFDACF4-B22A-4F81-A303-788A186CDE9E}" type="sibTrans" cxnId="{C013B66C-0A77-404C-A139-14E7C1A72E9F}">
      <dgm:prSet/>
      <dgm:spPr/>
      <dgm:t>
        <a:bodyPr/>
        <a:lstStyle/>
        <a:p>
          <a:endParaRPr lang="en-US" sz="2800"/>
        </a:p>
      </dgm:t>
    </dgm:pt>
    <dgm:pt modelId="{3BF906A6-E7E1-4A9F-A696-08056203B749}">
      <dgm:prSet phldrT="[Text]" custT="1"/>
      <dgm:spPr/>
      <dgm:t>
        <a:bodyPr/>
        <a:lstStyle/>
        <a:p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Administrasi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Keuangan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Perangkat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 Daerah</a:t>
          </a:r>
        </a:p>
        <a:p>
          <a:endParaRPr lang="en-US" sz="900" b="1" dirty="0" smtClean="0"/>
        </a:p>
        <a:p>
          <a:r>
            <a:rPr lang="en-US" sz="900" b="0" dirty="0" err="1" smtClean="0"/>
            <a:t>Sebelum</a:t>
          </a:r>
          <a:r>
            <a:rPr lang="en-US" sz="900" b="0" dirty="0" smtClean="0"/>
            <a:t>:</a:t>
          </a:r>
        </a:p>
        <a:p>
          <a:r>
            <a:rPr lang="en-US" sz="900" b="1" dirty="0" smtClean="0"/>
            <a:t>6.025.156.058</a:t>
          </a:r>
        </a:p>
        <a:p>
          <a:r>
            <a:rPr lang="en-US" sz="900" dirty="0" err="1" smtClean="0"/>
            <a:t>Sesudah</a:t>
          </a:r>
          <a:r>
            <a:rPr lang="en-US" sz="900" dirty="0" smtClean="0"/>
            <a:t>:</a:t>
          </a:r>
        </a:p>
        <a:p>
          <a:r>
            <a:rPr lang="en-US" sz="900" b="1" dirty="0" smtClean="0"/>
            <a:t>8.094.374.159</a:t>
          </a:r>
        </a:p>
        <a:p>
          <a:r>
            <a:rPr lang="en-US" sz="900" b="1" dirty="0" err="1" smtClean="0"/>
            <a:t>Selisih</a:t>
          </a:r>
          <a:r>
            <a:rPr lang="en-US" sz="900" b="1" dirty="0" smtClean="0"/>
            <a:t>:</a:t>
          </a:r>
        </a:p>
        <a:p>
          <a:r>
            <a:rPr lang="en-US" sz="900" b="0" i="0" u="none" dirty="0" smtClean="0"/>
            <a:t>2.069.218.101 </a:t>
          </a:r>
        </a:p>
        <a:p>
          <a:endParaRPr lang="en-US" sz="900" b="1" dirty="0" smtClean="0"/>
        </a:p>
      </dgm:t>
    </dgm:pt>
    <dgm:pt modelId="{D2D4F945-3315-488D-BA04-DF8BCE23C8F9}" type="parTrans" cxnId="{5D3BC1A8-1BFC-4887-8BEC-5D24B62162CA}">
      <dgm:prSet/>
      <dgm:spPr/>
      <dgm:t>
        <a:bodyPr/>
        <a:lstStyle/>
        <a:p>
          <a:endParaRPr lang="en-US" sz="2800"/>
        </a:p>
      </dgm:t>
    </dgm:pt>
    <dgm:pt modelId="{1E3F1B69-409D-4B73-BFC2-9430FF5D0DA2}" type="sibTrans" cxnId="{5D3BC1A8-1BFC-4887-8BEC-5D24B62162CA}">
      <dgm:prSet/>
      <dgm:spPr/>
      <dgm:t>
        <a:bodyPr/>
        <a:lstStyle/>
        <a:p>
          <a:endParaRPr lang="en-US" sz="2800"/>
        </a:p>
      </dgm:t>
    </dgm:pt>
    <dgm:pt modelId="{AFCB2ABE-859D-42E1-85E1-D51951CFD38D}">
      <dgm:prSet phldrT="[Text]" custT="1"/>
      <dgm:spPr/>
      <dgm:t>
        <a:bodyPr/>
        <a:lstStyle/>
        <a:p>
          <a:r>
            <a:rPr lang="en-US" sz="8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Administrasi</a:t>
          </a:r>
          <a:r>
            <a:rPr lang="en-US" sz="800" b="1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8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Umum</a:t>
          </a:r>
          <a:r>
            <a:rPr lang="en-US" sz="800" b="1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8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Perangkat</a:t>
          </a:r>
          <a:r>
            <a:rPr lang="en-US" sz="800" b="1" i="0" u="none" strike="noStrike" dirty="0" smtClean="0">
              <a:solidFill>
                <a:srgbClr val="000000"/>
              </a:solidFill>
              <a:effectLst/>
              <a:latin typeface="Calibri"/>
            </a:rPr>
            <a:t> Daerah</a:t>
          </a:r>
        </a:p>
        <a:p>
          <a:endParaRPr lang="en-US" sz="800" b="1" i="0" u="none" strike="noStrike" dirty="0" smtClean="0">
            <a:solidFill>
              <a:srgbClr val="000000"/>
            </a:solidFill>
            <a:effectLst/>
            <a:latin typeface="Calibri"/>
          </a:endParaRPr>
        </a:p>
        <a:p>
          <a:r>
            <a:rPr lang="en-US" sz="800" b="0" i="0" u="none" strike="noStrike" dirty="0" err="1" smtClean="0">
              <a:solidFill>
                <a:srgbClr val="000000"/>
              </a:solidFill>
              <a:effectLst/>
              <a:latin typeface="Calibri"/>
            </a:rPr>
            <a:t>Sebelum</a:t>
          </a:r>
          <a:r>
            <a:rPr lang="en-US" sz="800" b="0" i="0" u="none" strike="noStrike" dirty="0" smtClean="0">
              <a:solidFill>
                <a:srgbClr val="000000"/>
              </a:solidFill>
              <a:effectLst/>
              <a:latin typeface="Calibri"/>
            </a:rPr>
            <a:t>:</a:t>
          </a:r>
        </a:p>
        <a:p>
          <a:r>
            <a:rPr lang="en-US" sz="800" b="1" i="0" u="none" strike="noStrike" dirty="0" smtClean="0">
              <a:solidFill>
                <a:srgbClr val="000000"/>
              </a:solidFill>
              <a:effectLst/>
              <a:latin typeface="Calibri"/>
            </a:rPr>
            <a:t>853.679.793</a:t>
          </a:r>
        </a:p>
        <a:p>
          <a:r>
            <a:rPr lang="en-US" sz="800" b="0" dirty="0" err="1" smtClean="0"/>
            <a:t>Sesudah</a:t>
          </a:r>
          <a:r>
            <a:rPr lang="en-US" sz="800" b="0" dirty="0" smtClean="0"/>
            <a:t>:</a:t>
          </a:r>
        </a:p>
        <a:p>
          <a:r>
            <a:rPr lang="en-US" sz="800" b="1" dirty="0" smtClean="0"/>
            <a:t>903.376.761</a:t>
          </a:r>
        </a:p>
        <a:p>
          <a:r>
            <a:rPr lang="en-US" sz="800" b="1" dirty="0" err="1" smtClean="0"/>
            <a:t>Selisih</a:t>
          </a:r>
          <a:r>
            <a:rPr lang="en-US" sz="800" b="1" dirty="0" smtClean="0"/>
            <a:t>:</a:t>
          </a:r>
        </a:p>
        <a:p>
          <a:r>
            <a:rPr lang="en-US" sz="800" b="0" i="0" u="none" dirty="0" smtClean="0"/>
            <a:t>49.696.968 </a:t>
          </a:r>
          <a:endParaRPr lang="en-US" sz="800" b="1" dirty="0" smtClean="0"/>
        </a:p>
        <a:p>
          <a:endParaRPr lang="en-US" sz="800" b="1" dirty="0"/>
        </a:p>
      </dgm:t>
    </dgm:pt>
    <dgm:pt modelId="{63DE5EEB-098E-4F9A-A8E4-B9558915AD85}" type="parTrans" cxnId="{EA653E0A-7EA2-45A9-A6F9-D84E89D54CE6}">
      <dgm:prSet/>
      <dgm:spPr/>
      <dgm:t>
        <a:bodyPr/>
        <a:lstStyle/>
        <a:p>
          <a:endParaRPr lang="en-US" sz="2800"/>
        </a:p>
      </dgm:t>
    </dgm:pt>
    <dgm:pt modelId="{313A86DA-310A-4D84-9FEE-0ADCB675F359}" type="sibTrans" cxnId="{EA653E0A-7EA2-45A9-A6F9-D84E89D54CE6}">
      <dgm:prSet/>
      <dgm:spPr/>
      <dgm:t>
        <a:bodyPr/>
        <a:lstStyle/>
        <a:p>
          <a:endParaRPr lang="en-US" sz="2800"/>
        </a:p>
      </dgm:t>
    </dgm:pt>
    <dgm:pt modelId="{824657B3-3A78-4C49-BB6F-7F10278C0729}">
      <dgm:prSet custT="1"/>
      <dgm:spPr/>
      <dgm:t>
        <a:bodyPr/>
        <a:lstStyle/>
        <a:p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Administrasi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Kepegawaian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Perangkat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 Daerah</a:t>
          </a:r>
        </a:p>
        <a:p>
          <a:endParaRPr lang="en-US" sz="900" b="1" i="0" u="none" strike="noStrike" dirty="0" smtClean="0">
            <a:solidFill>
              <a:srgbClr val="000000"/>
            </a:solidFill>
            <a:effectLst/>
            <a:latin typeface="Calibri"/>
          </a:endParaRPr>
        </a:p>
        <a:p>
          <a:r>
            <a:rPr lang="en-US" sz="900" b="0" i="0" u="none" strike="noStrike" dirty="0" err="1" smtClean="0">
              <a:solidFill>
                <a:srgbClr val="000000"/>
              </a:solidFill>
              <a:effectLst/>
              <a:latin typeface="Calibri"/>
            </a:rPr>
            <a:t>Sebelum</a:t>
          </a:r>
          <a:r>
            <a:rPr lang="en-US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:</a:t>
          </a:r>
        </a:p>
        <a:p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550.624.000</a:t>
          </a:r>
        </a:p>
        <a:p>
          <a:r>
            <a:rPr lang="en-US" sz="900" b="0" i="0" u="none" strike="noStrike" dirty="0" err="1" smtClean="0">
              <a:solidFill>
                <a:srgbClr val="000000"/>
              </a:solidFill>
              <a:effectLst/>
              <a:latin typeface="Calibri"/>
            </a:rPr>
            <a:t>Sesudah</a:t>
          </a:r>
          <a:r>
            <a:rPr lang="en-US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:</a:t>
          </a:r>
        </a:p>
        <a:p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480.759.000</a:t>
          </a:r>
        </a:p>
        <a:p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Selisih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:</a:t>
          </a:r>
        </a:p>
        <a:p>
          <a:r>
            <a:rPr lang="en-US" sz="900" b="0" i="0" u="none" dirty="0" smtClean="0"/>
            <a:t>- 69.865.000 </a:t>
          </a:r>
          <a:endParaRPr lang="en-US" sz="900" b="1" i="0" u="none" strike="noStrike" dirty="0" smtClean="0">
            <a:solidFill>
              <a:srgbClr val="000000"/>
            </a:solidFill>
            <a:effectLst/>
            <a:latin typeface="Calibri"/>
          </a:endParaRPr>
        </a:p>
        <a:p>
          <a:endParaRPr lang="en-US" sz="900" b="1" i="0" u="none" strike="noStrike" dirty="0">
            <a:solidFill>
              <a:srgbClr val="000000"/>
            </a:solidFill>
            <a:effectLst/>
            <a:latin typeface="Calibri"/>
          </a:endParaRPr>
        </a:p>
      </dgm:t>
    </dgm:pt>
    <dgm:pt modelId="{09E64589-FAAA-413C-B8FF-51BE8C6CBCD8}" type="parTrans" cxnId="{AA5D905E-E295-4596-B03C-A4BA550DC5BE}">
      <dgm:prSet/>
      <dgm:spPr/>
      <dgm:t>
        <a:bodyPr/>
        <a:lstStyle/>
        <a:p>
          <a:endParaRPr lang="en-US" sz="2800"/>
        </a:p>
      </dgm:t>
    </dgm:pt>
    <dgm:pt modelId="{3A61F64B-F061-4707-A26E-74D30C949317}" type="sibTrans" cxnId="{AA5D905E-E295-4596-B03C-A4BA550DC5BE}">
      <dgm:prSet/>
      <dgm:spPr/>
      <dgm:t>
        <a:bodyPr/>
        <a:lstStyle/>
        <a:p>
          <a:endParaRPr lang="en-US" sz="2800"/>
        </a:p>
      </dgm:t>
    </dgm:pt>
    <dgm:pt modelId="{4902AA68-D0B9-4F1C-A636-941D1220FB34}">
      <dgm:prSet custT="1"/>
      <dgm:spPr/>
      <dgm:t>
        <a:bodyPr/>
        <a:lstStyle/>
        <a:p>
          <a:r>
            <a:rPr lang="nn-NO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Penyusunan Dokumen Perencanaan Perangkat Daerah</a:t>
          </a:r>
          <a:endParaRPr lang="en-US" sz="900" dirty="0"/>
        </a:p>
      </dgm:t>
    </dgm:pt>
    <dgm:pt modelId="{9B344F56-7BE3-4BDC-A48C-263BC9C68F04}" type="parTrans" cxnId="{E31B5C65-9D09-494E-A688-E797E81C042A}">
      <dgm:prSet/>
      <dgm:spPr/>
      <dgm:t>
        <a:bodyPr/>
        <a:lstStyle/>
        <a:p>
          <a:endParaRPr lang="en-US" sz="2800"/>
        </a:p>
      </dgm:t>
    </dgm:pt>
    <dgm:pt modelId="{CD6C28C2-B71D-4EE2-9D4D-3F58657E0C51}" type="sibTrans" cxnId="{E31B5C65-9D09-494E-A688-E797E81C042A}">
      <dgm:prSet/>
      <dgm:spPr/>
      <dgm:t>
        <a:bodyPr/>
        <a:lstStyle/>
        <a:p>
          <a:endParaRPr lang="en-US" sz="2800"/>
        </a:p>
      </dgm:t>
    </dgm:pt>
    <dgm:pt modelId="{1FE34650-DF2C-4DFE-AC3A-BE74860504FD}">
      <dgm:prSet custT="1"/>
      <dgm:spPr/>
      <dgm:t>
        <a:bodyPr/>
        <a:lstStyle/>
        <a:p>
          <a:pPr rtl="0"/>
          <a:r>
            <a:rPr lang="en-US" sz="900" b="0" i="0" u="none" dirty="0" err="1" smtClean="0"/>
            <a:t>Koordinasi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dan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Penyusunan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Laporan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Keuangan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Akhir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Tahun</a:t>
          </a:r>
          <a:r>
            <a:rPr lang="en-US" sz="900" b="0" i="0" u="none" dirty="0" smtClean="0"/>
            <a:t> SKPD</a:t>
          </a:r>
          <a:endParaRPr lang="en-US" sz="900" dirty="0"/>
        </a:p>
      </dgm:t>
    </dgm:pt>
    <dgm:pt modelId="{A25E7E16-C2F4-4C30-80D9-D7D31267DB6C}" type="parTrans" cxnId="{451652D9-1C2F-4C6E-B576-FC090F9E37EF}">
      <dgm:prSet/>
      <dgm:spPr/>
      <dgm:t>
        <a:bodyPr/>
        <a:lstStyle/>
        <a:p>
          <a:endParaRPr lang="en-US" sz="2800"/>
        </a:p>
      </dgm:t>
    </dgm:pt>
    <dgm:pt modelId="{53DFE446-E271-4516-9260-C16B30EB0CCB}" type="sibTrans" cxnId="{451652D9-1C2F-4C6E-B576-FC090F9E37EF}">
      <dgm:prSet/>
      <dgm:spPr/>
      <dgm:t>
        <a:bodyPr/>
        <a:lstStyle/>
        <a:p>
          <a:endParaRPr lang="en-US" sz="2800"/>
        </a:p>
      </dgm:t>
    </dgm:pt>
    <dgm:pt modelId="{50ACF23B-3222-45C3-979F-88B6E980939F}">
      <dgm:prSet custT="1"/>
      <dgm:spPr/>
      <dgm:t>
        <a:bodyPr/>
        <a:lstStyle/>
        <a:p>
          <a:pPr rtl="0"/>
          <a:r>
            <a:rPr lang="fi-FI" sz="900" b="0" i="0" u="none" dirty="0" smtClean="0"/>
            <a:t>Pelaksanaan Penatausahaan dan Pengujian/Verifikasi Keuangan SKPD</a:t>
          </a:r>
          <a:endParaRPr lang="en-US" sz="900" b="0" i="0" u="none" dirty="0"/>
        </a:p>
      </dgm:t>
    </dgm:pt>
    <dgm:pt modelId="{EBDC78BD-B7C9-4ED0-8586-4787D12B388B}" type="parTrans" cxnId="{E4AC9228-5BF3-40BC-BFC3-A6E9CCD1AF3B}">
      <dgm:prSet/>
      <dgm:spPr/>
      <dgm:t>
        <a:bodyPr/>
        <a:lstStyle/>
        <a:p>
          <a:endParaRPr lang="en-US" sz="2800"/>
        </a:p>
      </dgm:t>
    </dgm:pt>
    <dgm:pt modelId="{06C8B255-5FE5-47F3-A37F-E7B953AFD367}" type="sibTrans" cxnId="{E4AC9228-5BF3-40BC-BFC3-A6E9CCD1AF3B}">
      <dgm:prSet/>
      <dgm:spPr/>
      <dgm:t>
        <a:bodyPr/>
        <a:lstStyle/>
        <a:p>
          <a:endParaRPr lang="en-US" sz="2800"/>
        </a:p>
      </dgm:t>
    </dgm:pt>
    <dgm:pt modelId="{0E5BF3D1-B9F6-4D43-9A99-DFB2D5D62502}">
      <dgm:prSet custT="1"/>
      <dgm:spPr/>
      <dgm:t>
        <a:bodyPr/>
        <a:lstStyle/>
        <a:p>
          <a:pPr rtl="0"/>
          <a:r>
            <a:rPr lang="en-US" sz="900" b="0" i="0" u="none" dirty="0" err="1" smtClean="0"/>
            <a:t>Penyediaan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Gaji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dan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Tunjangan</a:t>
          </a:r>
          <a:r>
            <a:rPr lang="en-US" sz="900" b="0" i="0" u="none" dirty="0" smtClean="0"/>
            <a:t> ASN</a:t>
          </a:r>
          <a:endParaRPr lang="en-US" sz="900" b="0" i="0" u="none" dirty="0"/>
        </a:p>
      </dgm:t>
    </dgm:pt>
    <dgm:pt modelId="{31F7C628-424D-4A59-A445-583A1AC4D696}" type="parTrans" cxnId="{013846BA-220C-4610-B62F-99DB79E6EB7F}">
      <dgm:prSet/>
      <dgm:spPr/>
      <dgm:t>
        <a:bodyPr/>
        <a:lstStyle/>
        <a:p>
          <a:endParaRPr lang="en-US" sz="2800"/>
        </a:p>
      </dgm:t>
    </dgm:pt>
    <dgm:pt modelId="{E9E62675-6365-46EA-8B10-3727C9156592}" type="sibTrans" cxnId="{013846BA-220C-4610-B62F-99DB79E6EB7F}">
      <dgm:prSet/>
      <dgm:spPr/>
      <dgm:t>
        <a:bodyPr/>
        <a:lstStyle/>
        <a:p>
          <a:endParaRPr lang="en-US" sz="2800"/>
        </a:p>
      </dgm:t>
    </dgm:pt>
    <dgm:pt modelId="{4B9B225F-8F31-47F9-B54D-A59A0ACC6E1C}">
      <dgm:prSet custT="1"/>
      <dgm:spPr/>
      <dgm:t>
        <a:bodyPr/>
        <a:lstStyle/>
        <a:p>
          <a:r>
            <a:rPr lang="en-US" sz="900" b="0" i="0" u="none" strike="noStrike" dirty="0" err="1" smtClean="0">
              <a:solidFill>
                <a:srgbClr val="000000"/>
              </a:solidFill>
              <a:effectLst/>
              <a:latin typeface="Calibri"/>
            </a:rPr>
            <a:t>Bimbingan</a:t>
          </a:r>
          <a:r>
            <a:rPr lang="en-US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0" i="0" u="none" strike="noStrike" dirty="0" err="1" smtClean="0">
              <a:solidFill>
                <a:srgbClr val="000000"/>
              </a:solidFill>
              <a:effectLst/>
              <a:latin typeface="Calibri"/>
            </a:rPr>
            <a:t>Teknis</a:t>
          </a:r>
          <a:r>
            <a:rPr lang="en-US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0" i="0" u="none" strike="noStrike" dirty="0" err="1" smtClean="0">
              <a:solidFill>
                <a:srgbClr val="000000"/>
              </a:solidFill>
              <a:effectLst/>
              <a:latin typeface="Calibri"/>
            </a:rPr>
            <a:t>Implementasi</a:t>
          </a:r>
          <a:r>
            <a:rPr lang="en-US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0" i="0" u="none" strike="noStrike" dirty="0" err="1" smtClean="0">
              <a:solidFill>
                <a:srgbClr val="000000"/>
              </a:solidFill>
              <a:effectLst/>
              <a:latin typeface="Calibri"/>
            </a:rPr>
            <a:t>Peraturan</a:t>
          </a:r>
          <a:r>
            <a:rPr lang="en-US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0" i="0" u="none" strike="noStrike" dirty="0" err="1" smtClean="0">
              <a:solidFill>
                <a:srgbClr val="000000"/>
              </a:solidFill>
              <a:effectLst/>
              <a:latin typeface="Calibri"/>
            </a:rPr>
            <a:t>Perundang-Undangan</a:t>
          </a:r>
          <a:endParaRPr lang="en-US" sz="900" dirty="0"/>
        </a:p>
      </dgm:t>
    </dgm:pt>
    <dgm:pt modelId="{42C26182-44CA-4EED-9A74-52E0851E87AE}" type="parTrans" cxnId="{F95CF0E5-B0AA-4B3F-BB74-E107F9D1D76B}">
      <dgm:prSet/>
      <dgm:spPr/>
      <dgm:t>
        <a:bodyPr/>
        <a:lstStyle/>
        <a:p>
          <a:endParaRPr lang="en-US" sz="2800"/>
        </a:p>
      </dgm:t>
    </dgm:pt>
    <dgm:pt modelId="{66C26543-A9F5-4F45-AADF-2195858F8B3D}" type="sibTrans" cxnId="{F95CF0E5-B0AA-4B3F-BB74-E107F9D1D76B}">
      <dgm:prSet/>
      <dgm:spPr/>
      <dgm:t>
        <a:bodyPr/>
        <a:lstStyle/>
        <a:p>
          <a:endParaRPr lang="en-US" sz="2800"/>
        </a:p>
      </dgm:t>
    </dgm:pt>
    <dgm:pt modelId="{FCBABA3D-6B4F-4433-940B-0644D92F205A}">
      <dgm:prSet custT="1"/>
      <dgm:spPr/>
      <dgm:t>
        <a:bodyPr/>
        <a:lstStyle/>
        <a:p>
          <a:pPr rtl="0"/>
          <a:r>
            <a:rPr lang="fi-FI" sz="800" b="0" i="0" u="none" dirty="0" smtClean="0"/>
            <a:t>Penatausahaan Arsip Dinamis pada SKPD</a:t>
          </a:r>
          <a:endParaRPr lang="en-US" sz="800" dirty="0"/>
        </a:p>
      </dgm:t>
    </dgm:pt>
    <dgm:pt modelId="{10A87DD6-E313-4AFB-864A-103CFE3859D4}" type="parTrans" cxnId="{D907A2EF-9602-4936-AA56-F2CA2C1A27D3}">
      <dgm:prSet/>
      <dgm:spPr/>
      <dgm:t>
        <a:bodyPr/>
        <a:lstStyle/>
        <a:p>
          <a:endParaRPr lang="en-US" sz="2800"/>
        </a:p>
      </dgm:t>
    </dgm:pt>
    <dgm:pt modelId="{119E8EEE-7EC3-47DD-89CE-FFC171CB2B78}" type="sibTrans" cxnId="{D907A2EF-9602-4936-AA56-F2CA2C1A27D3}">
      <dgm:prSet/>
      <dgm:spPr/>
      <dgm:t>
        <a:bodyPr/>
        <a:lstStyle/>
        <a:p>
          <a:endParaRPr lang="en-US" sz="2800"/>
        </a:p>
      </dgm:t>
    </dgm:pt>
    <dgm:pt modelId="{CA46969F-ACD0-471E-94CA-6935487E00CC}">
      <dgm:prSet custT="1"/>
      <dgm:spPr/>
      <dgm:t>
        <a:bodyPr/>
        <a:lstStyle/>
        <a:p>
          <a:pPr rtl="0"/>
          <a:r>
            <a:rPr lang="en-US" sz="800" b="0" i="0" u="none" dirty="0" err="1" smtClean="0"/>
            <a:t>Penyediaan</a:t>
          </a:r>
          <a:r>
            <a:rPr lang="en-US" sz="800" b="0" i="0" u="none" dirty="0" smtClean="0"/>
            <a:t> </a:t>
          </a:r>
          <a:r>
            <a:rPr lang="en-US" sz="800" b="0" i="0" u="none" dirty="0" err="1" smtClean="0"/>
            <a:t>Bahan</a:t>
          </a:r>
          <a:r>
            <a:rPr lang="en-US" sz="800" b="0" i="0" u="none" dirty="0" smtClean="0"/>
            <a:t> </a:t>
          </a:r>
          <a:r>
            <a:rPr lang="en-US" sz="800" b="0" i="0" u="none" dirty="0" err="1" smtClean="0"/>
            <a:t>Logistik</a:t>
          </a:r>
          <a:r>
            <a:rPr lang="en-US" sz="800" b="0" i="0" u="none" dirty="0" smtClean="0"/>
            <a:t> Kantor                    </a:t>
          </a:r>
          <a:endParaRPr lang="en-US" sz="800" b="0" i="0" u="none" dirty="0"/>
        </a:p>
      </dgm:t>
    </dgm:pt>
    <dgm:pt modelId="{7C65DEF5-A120-4087-B3C5-1BFE0C38BA6E}" type="parTrans" cxnId="{315B94AA-413A-41D5-B40E-9FCC80C295EC}">
      <dgm:prSet/>
      <dgm:spPr/>
      <dgm:t>
        <a:bodyPr/>
        <a:lstStyle/>
        <a:p>
          <a:endParaRPr lang="en-US" sz="2800"/>
        </a:p>
      </dgm:t>
    </dgm:pt>
    <dgm:pt modelId="{04F6E2F3-3938-4459-B4F6-0D03BFF36D17}" type="sibTrans" cxnId="{315B94AA-413A-41D5-B40E-9FCC80C295EC}">
      <dgm:prSet/>
      <dgm:spPr/>
      <dgm:t>
        <a:bodyPr/>
        <a:lstStyle/>
        <a:p>
          <a:endParaRPr lang="en-US" sz="2800"/>
        </a:p>
      </dgm:t>
    </dgm:pt>
    <dgm:pt modelId="{627F2998-848C-445D-B472-60022273795E}">
      <dgm:prSet custT="1"/>
      <dgm:spPr/>
      <dgm:t>
        <a:bodyPr/>
        <a:lstStyle/>
        <a:p>
          <a:pPr rtl="0"/>
          <a:r>
            <a:rPr lang="nl-NL" sz="800" b="0" i="0" u="none" dirty="0" smtClean="0"/>
            <a:t>Penyediaan Barang Cetakan dan Penggandaan</a:t>
          </a:r>
          <a:endParaRPr lang="en-US" sz="800" b="0" i="0" u="none" dirty="0"/>
        </a:p>
      </dgm:t>
    </dgm:pt>
    <dgm:pt modelId="{EECB1664-B87C-4556-873B-1AC92E836E98}" type="parTrans" cxnId="{8808977C-64BA-48F8-B276-85F118DD770B}">
      <dgm:prSet/>
      <dgm:spPr/>
      <dgm:t>
        <a:bodyPr/>
        <a:lstStyle/>
        <a:p>
          <a:endParaRPr lang="en-US" sz="2800"/>
        </a:p>
      </dgm:t>
    </dgm:pt>
    <dgm:pt modelId="{9D85F31E-513E-4015-B110-9E86812BE529}" type="sibTrans" cxnId="{8808977C-64BA-48F8-B276-85F118DD770B}">
      <dgm:prSet/>
      <dgm:spPr/>
      <dgm:t>
        <a:bodyPr/>
        <a:lstStyle/>
        <a:p>
          <a:endParaRPr lang="en-US" sz="2800"/>
        </a:p>
      </dgm:t>
    </dgm:pt>
    <dgm:pt modelId="{A43AB9FE-3B9B-4D0A-B33A-E1D096F2B41B}">
      <dgm:prSet custT="1"/>
      <dgm:spPr/>
      <dgm:t>
        <a:bodyPr/>
        <a:lstStyle/>
        <a:p>
          <a:pPr rtl="0"/>
          <a:r>
            <a:rPr lang="en-US" sz="800" b="0" i="0" u="none" dirty="0" err="1" smtClean="0"/>
            <a:t>Penyediaan</a:t>
          </a:r>
          <a:r>
            <a:rPr lang="en-US" sz="800" b="0" i="0" u="none" dirty="0" smtClean="0"/>
            <a:t> </a:t>
          </a:r>
          <a:r>
            <a:rPr lang="en-US" sz="800" b="0" i="0" u="none" dirty="0" err="1" smtClean="0"/>
            <a:t>Komponen</a:t>
          </a:r>
          <a:r>
            <a:rPr lang="en-US" sz="800" b="0" i="0" u="none" dirty="0" smtClean="0"/>
            <a:t> </a:t>
          </a:r>
          <a:r>
            <a:rPr lang="en-US" sz="800" b="0" i="0" u="none" dirty="0" err="1" smtClean="0"/>
            <a:t>Instalasi</a:t>
          </a:r>
          <a:r>
            <a:rPr lang="en-US" sz="800" b="0" i="0" u="none" dirty="0" smtClean="0"/>
            <a:t/>
          </a:r>
          <a:br>
            <a:rPr lang="en-US" sz="800" b="0" i="0" u="none" dirty="0" smtClean="0"/>
          </a:br>
          <a:r>
            <a:rPr lang="en-US" sz="800" b="0" i="0" u="none" dirty="0" err="1" smtClean="0"/>
            <a:t>Listrik</a:t>
          </a:r>
          <a:r>
            <a:rPr lang="en-US" sz="800" b="0" i="0" u="none" dirty="0" smtClean="0"/>
            <a:t>/ </a:t>
          </a:r>
          <a:r>
            <a:rPr lang="en-US" sz="800" b="0" i="0" u="none" dirty="0" err="1" smtClean="0"/>
            <a:t>Penerangan</a:t>
          </a:r>
          <a:r>
            <a:rPr lang="en-US" sz="800" b="0" i="0" u="none" dirty="0" smtClean="0"/>
            <a:t> </a:t>
          </a:r>
          <a:r>
            <a:rPr lang="en-US" sz="800" b="0" i="0" u="none" dirty="0" err="1" smtClean="0"/>
            <a:t>Bangunan</a:t>
          </a:r>
          <a:r>
            <a:rPr lang="en-US" sz="800" b="0" i="0" u="none" dirty="0" smtClean="0"/>
            <a:t> Kantor </a:t>
          </a:r>
          <a:endParaRPr lang="en-US" sz="800" b="0" i="0" u="none" dirty="0"/>
        </a:p>
      </dgm:t>
    </dgm:pt>
    <dgm:pt modelId="{E126161E-152D-40D7-A408-0D14EA16D0D4}" type="parTrans" cxnId="{5CA7F951-DB3B-472F-82FE-EE2BE1E0CBC5}">
      <dgm:prSet/>
      <dgm:spPr/>
      <dgm:t>
        <a:bodyPr/>
        <a:lstStyle/>
        <a:p>
          <a:endParaRPr lang="en-US" sz="2800"/>
        </a:p>
      </dgm:t>
    </dgm:pt>
    <dgm:pt modelId="{202AE11D-4A38-4B7B-B9C9-C75BF3D66419}" type="sibTrans" cxnId="{5CA7F951-DB3B-472F-82FE-EE2BE1E0CBC5}">
      <dgm:prSet/>
      <dgm:spPr/>
      <dgm:t>
        <a:bodyPr/>
        <a:lstStyle/>
        <a:p>
          <a:endParaRPr lang="en-US" sz="2800"/>
        </a:p>
      </dgm:t>
    </dgm:pt>
    <dgm:pt modelId="{6D2B5963-717D-4963-B808-7A1A45E130AE}">
      <dgm:prSet custT="1"/>
      <dgm:spPr/>
      <dgm:t>
        <a:bodyPr/>
        <a:lstStyle/>
        <a:p>
          <a:pPr rtl="0"/>
          <a:r>
            <a:rPr lang="fi-FI" sz="800" b="0" i="0" u="none" dirty="0" smtClean="0"/>
            <a:t>Penyediaan Peralatan dan Perlengkapan Kantor             </a:t>
          </a:r>
          <a:endParaRPr lang="en-US" sz="800" b="0" i="0" u="none" dirty="0"/>
        </a:p>
      </dgm:t>
    </dgm:pt>
    <dgm:pt modelId="{623773D0-CF07-41F8-9BA5-624C88E20E6B}" type="parTrans" cxnId="{D7F48AB3-D000-4EBB-9B19-D25AD6D981A0}">
      <dgm:prSet/>
      <dgm:spPr/>
      <dgm:t>
        <a:bodyPr/>
        <a:lstStyle/>
        <a:p>
          <a:endParaRPr lang="en-US" sz="2800"/>
        </a:p>
      </dgm:t>
    </dgm:pt>
    <dgm:pt modelId="{16876745-841D-405D-AAA1-A9A0ACCE9DAE}" type="sibTrans" cxnId="{D7F48AB3-D000-4EBB-9B19-D25AD6D981A0}">
      <dgm:prSet/>
      <dgm:spPr/>
      <dgm:t>
        <a:bodyPr/>
        <a:lstStyle/>
        <a:p>
          <a:endParaRPr lang="en-US" sz="2800"/>
        </a:p>
      </dgm:t>
    </dgm:pt>
    <dgm:pt modelId="{C94AC5BB-E590-445C-826E-013BB3EAD644}">
      <dgm:prSet custT="1"/>
      <dgm:spPr/>
      <dgm:t>
        <a:bodyPr/>
        <a:lstStyle/>
        <a:p>
          <a:pPr rtl="0"/>
          <a:r>
            <a:rPr lang="fi-FI" sz="800" b="0" i="0" u="none" dirty="0" smtClean="0"/>
            <a:t>Penyelenggaraan Rapat Koordinasi dan Konsultasi SKPD                            </a:t>
          </a:r>
          <a:endParaRPr lang="en-US" sz="800" b="0" i="0" u="none" dirty="0"/>
        </a:p>
      </dgm:t>
    </dgm:pt>
    <dgm:pt modelId="{85BEE782-F5E4-4A93-BDDE-2E8D2F27898A}" type="parTrans" cxnId="{CA05B988-C3B5-4261-88C2-B495DC4C6092}">
      <dgm:prSet/>
      <dgm:spPr/>
      <dgm:t>
        <a:bodyPr/>
        <a:lstStyle/>
        <a:p>
          <a:endParaRPr lang="en-US" sz="2800"/>
        </a:p>
      </dgm:t>
    </dgm:pt>
    <dgm:pt modelId="{F432E0A4-968E-4F44-AB8C-0AA35A3B89E0}" type="sibTrans" cxnId="{CA05B988-C3B5-4261-88C2-B495DC4C6092}">
      <dgm:prSet/>
      <dgm:spPr/>
      <dgm:t>
        <a:bodyPr/>
        <a:lstStyle/>
        <a:p>
          <a:endParaRPr lang="en-US" sz="2800"/>
        </a:p>
      </dgm:t>
    </dgm:pt>
    <dgm:pt modelId="{F5BC483E-6FD6-428D-9EBD-E432F02B445D}">
      <dgm:prSet custT="1"/>
      <dgm:spPr/>
      <dgm:t>
        <a:bodyPr/>
        <a:lstStyle/>
        <a:p>
          <a:pPr rtl="0"/>
          <a:r>
            <a:rPr lang="sv-SE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Pemeliharaan Barang Milik Daerah Penunjang Urusan Pemerintahan Daerah</a:t>
          </a:r>
        </a:p>
        <a:p>
          <a:pPr rtl="0"/>
          <a:r>
            <a:rPr lang="sv-SE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Sebelum:</a:t>
          </a:r>
        </a:p>
        <a:p>
          <a:pPr rtl="0"/>
          <a:r>
            <a:rPr lang="sv-SE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484.667.086</a:t>
          </a:r>
        </a:p>
        <a:p>
          <a:pPr rtl="0"/>
          <a:r>
            <a:rPr lang="sv-SE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Sesudah:</a:t>
          </a:r>
        </a:p>
        <a:p>
          <a:pPr rtl="0"/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506.217.086</a:t>
          </a:r>
        </a:p>
        <a:p>
          <a:pPr rtl="0"/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Selisih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:</a:t>
          </a:r>
        </a:p>
        <a:p>
          <a:pPr rtl="0"/>
          <a:r>
            <a:rPr lang="en-US" sz="900" b="0" i="0" u="none" dirty="0" smtClean="0"/>
            <a:t>21.550.000 </a:t>
          </a:r>
          <a:endParaRPr lang="en-US" sz="900" b="1" i="0" u="none" strike="noStrike" dirty="0" smtClean="0">
            <a:solidFill>
              <a:srgbClr val="000000"/>
            </a:solidFill>
            <a:effectLst/>
            <a:latin typeface="Calibri"/>
          </a:endParaRPr>
        </a:p>
        <a:p>
          <a:pPr rtl="0"/>
          <a:endParaRPr lang="en-US" sz="900" b="0" i="0" u="none" dirty="0"/>
        </a:p>
      </dgm:t>
    </dgm:pt>
    <dgm:pt modelId="{98C7A3EA-98A0-41F6-AC44-8C3AECA1C4E9}" type="parTrans" cxnId="{256AFF32-3E31-4107-A3CD-186C0613629D}">
      <dgm:prSet/>
      <dgm:spPr/>
      <dgm:t>
        <a:bodyPr/>
        <a:lstStyle/>
        <a:p>
          <a:endParaRPr lang="en-US" sz="2800"/>
        </a:p>
      </dgm:t>
    </dgm:pt>
    <dgm:pt modelId="{0D7F43ED-04BE-45B0-976E-9F80C6672212}" type="sibTrans" cxnId="{256AFF32-3E31-4107-A3CD-186C0613629D}">
      <dgm:prSet/>
      <dgm:spPr/>
      <dgm:t>
        <a:bodyPr/>
        <a:lstStyle/>
        <a:p>
          <a:endParaRPr lang="en-US" sz="2800"/>
        </a:p>
      </dgm:t>
    </dgm:pt>
    <dgm:pt modelId="{92228DB0-16A5-41D9-BB36-DAF91ADFE1D7}">
      <dgm:prSet custT="1"/>
      <dgm:spPr/>
      <dgm:t>
        <a:bodyPr/>
        <a:lstStyle/>
        <a:p>
          <a:pPr rtl="0"/>
          <a:r>
            <a:rPr lang="fi-FI" sz="900" b="0" i="0" u="none" dirty="0" smtClean="0"/>
            <a:t>Pemeliharaan Peralatan dan Mesin Lainnya</a:t>
          </a:r>
          <a:endParaRPr lang="en-US" sz="900" dirty="0"/>
        </a:p>
      </dgm:t>
    </dgm:pt>
    <dgm:pt modelId="{836BAB8E-92DF-4BCB-8A57-A5CE4433E9AB}" type="parTrans" cxnId="{CB29DEF9-E978-47F3-B49A-DD46344F27AC}">
      <dgm:prSet/>
      <dgm:spPr/>
      <dgm:t>
        <a:bodyPr/>
        <a:lstStyle/>
        <a:p>
          <a:endParaRPr lang="en-US" sz="2800"/>
        </a:p>
      </dgm:t>
    </dgm:pt>
    <dgm:pt modelId="{BBDDABA8-E068-4A46-A40E-0F1424BF5F3E}" type="sibTrans" cxnId="{CB29DEF9-E978-47F3-B49A-DD46344F27AC}">
      <dgm:prSet/>
      <dgm:spPr/>
      <dgm:t>
        <a:bodyPr/>
        <a:lstStyle/>
        <a:p>
          <a:endParaRPr lang="en-US" sz="2800"/>
        </a:p>
      </dgm:t>
    </dgm:pt>
    <dgm:pt modelId="{B2245E8B-FAF8-425E-B0FD-CC3451B73B57}">
      <dgm:prSet custT="1"/>
      <dgm:spPr/>
      <dgm:t>
        <a:bodyPr/>
        <a:lstStyle/>
        <a:p>
          <a:endParaRPr lang="en-US" sz="900"/>
        </a:p>
      </dgm:t>
    </dgm:pt>
    <dgm:pt modelId="{5E061AB2-68FC-4B16-A095-753EC2D52181}" type="parTrans" cxnId="{F6D15386-DEC4-412E-B305-2FB70D14A5BE}">
      <dgm:prSet/>
      <dgm:spPr/>
      <dgm:t>
        <a:bodyPr/>
        <a:lstStyle/>
        <a:p>
          <a:endParaRPr lang="en-US" sz="2800"/>
        </a:p>
      </dgm:t>
    </dgm:pt>
    <dgm:pt modelId="{EEF3FCAD-FA32-460A-8514-889CA47241AD}" type="sibTrans" cxnId="{F6D15386-DEC4-412E-B305-2FB70D14A5BE}">
      <dgm:prSet/>
      <dgm:spPr/>
      <dgm:t>
        <a:bodyPr/>
        <a:lstStyle/>
        <a:p>
          <a:endParaRPr lang="en-US" sz="2800"/>
        </a:p>
      </dgm:t>
    </dgm:pt>
    <dgm:pt modelId="{03AB628C-62EF-45C6-85DE-6AB124DA9007}">
      <dgm:prSet custT="1"/>
      <dgm:spPr/>
      <dgm:t>
        <a:bodyPr/>
        <a:lstStyle/>
        <a:p>
          <a:pPr rtl="0"/>
          <a:r>
            <a:rPr lang="en-US" sz="900" b="0" i="0" u="none" dirty="0" err="1" smtClean="0"/>
            <a:t>Pemeliharaan</a:t>
          </a:r>
          <a:r>
            <a:rPr lang="en-US" sz="900" b="0" i="0" u="none" dirty="0" smtClean="0"/>
            <a:t>/</a:t>
          </a:r>
          <a:r>
            <a:rPr lang="en-US" sz="900" b="0" i="0" u="none" dirty="0" err="1" smtClean="0"/>
            <a:t>Rehabilitasi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Gedung</a:t>
          </a:r>
          <a:r>
            <a:rPr lang="en-US" sz="900" b="0" i="0" u="none" dirty="0" smtClean="0"/>
            <a:t> Kantor </a:t>
          </a:r>
          <a:r>
            <a:rPr lang="en-US" sz="900" b="0" i="0" u="none" dirty="0" err="1" smtClean="0"/>
            <a:t>dan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Bangunan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Lainnya</a:t>
          </a:r>
          <a:endParaRPr lang="en-US" sz="900" b="0" i="0" u="none" dirty="0"/>
        </a:p>
      </dgm:t>
    </dgm:pt>
    <dgm:pt modelId="{ECC43072-B002-4166-986B-E29CF376550B}" type="parTrans" cxnId="{D29E90CC-B1A5-4884-BEB7-07B00A8A82C9}">
      <dgm:prSet/>
      <dgm:spPr/>
      <dgm:t>
        <a:bodyPr/>
        <a:lstStyle/>
        <a:p>
          <a:endParaRPr lang="en-US" sz="2800"/>
        </a:p>
      </dgm:t>
    </dgm:pt>
    <dgm:pt modelId="{94D45746-A3E5-48D2-B103-A42B9EA4107E}" type="sibTrans" cxnId="{D29E90CC-B1A5-4884-BEB7-07B00A8A82C9}">
      <dgm:prSet/>
      <dgm:spPr/>
      <dgm:t>
        <a:bodyPr/>
        <a:lstStyle/>
        <a:p>
          <a:endParaRPr lang="en-US" sz="2800"/>
        </a:p>
      </dgm:t>
    </dgm:pt>
    <dgm:pt modelId="{7E690236-8B9F-48FB-8D14-4D84561D5DE7}">
      <dgm:prSet custT="1"/>
      <dgm:spPr/>
      <dgm:t>
        <a:bodyPr/>
        <a:lstStyle/>
        <a:p>
          <a:endParaRPr lang="en-US" sz="900"/>
        </a:p>
      </dgm:t>
    </dgm:pt>
    <dgm:pt modelId="{66B73B4D-2CD1-4FCA-A84A-2B4CCF68E0F8}" type="parTrans" cxnId="{91F61BD9-10CA-42E1-8C3B-2097027FD78A}">
      <dgm:prSet/>
      <dgm:spPr/>
      <dgm:t>
        <a:bodyPr/>
        <a:lstStyle/>
        <a:p>
          <a:endParaRPr lang="en-US" sz="2800"/>
        </a:p>
      </dgm:t>
    </dgm:pt>
    <dgm:pt modelId="{492DB888-43D7-4EFA-9959-C0C1B9DEAD3C}" type="sibTrans" cxnId="{91F61BD9-10CA-42E1-8C3B-2097027FD78A}">
      <dgm:prSet/>
      <dgm:spPr/>
      <dgm:t>
        <a:bodyPr/>
        <a:lstStyle/>
        <a:p>
          <a:endParaRPr lang="en-US" sz="2800"/>
        </a:p>
      </dgm:t>
    </dgm:pt>
    <dgm:pt modelId="{6F013090-7A94-4ADF-B47F-3C864EA96D54}">
      <dgm:prSet custT="1"/>
      <dgm:spPr/>
      <dgm:t>
        <a:bodyPr/>
        <a:lstStyle/>
        <a:p>
          <a:pPr rtl="0"/>
          <a:r>
            <a:rPr lang="en-US" sz="900" b="0" i="0" u="none" dirty="0" err="1" smtClean="0"/>
            <a:t>Penyediaan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Jasa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Pemeliharaan</a:t>
          </a:r>
          <a:r>
            <a:rPr lang="en-US" sz="900" b="0" i="0" u="none" dirty="0" smtClean="0"/>
            <a:t>, </a:t>
          </a:r>
          <a:r>
            <a:rPr lang="en-US" sz="900" b="0" i="0" u="none" dirty="0" err="1" smtClean="0"/>
            <a:t>Biaya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Pemeliharaan</a:t>
          </a:r>
          <a:r>
            <a:rPr lang="en-US" sz="900" b="0" i="0" u="none" dirty="0" smtClean="0"/>
            <a:t>, </a:t>
          </a:r>
          <a:r>
            <a:rPr lang="en-US" sz="900" b="0" i="0" u="none" dirty="0" err="1" smtClean="0"/>
            <a:t>Pajak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dan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Perizinan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Kendaraan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Dinas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Operasional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atau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Lapangan</a:t>
          </a:r>
          <a:endParaRPr lang="en-US" sz="900" b="0" i="0" u="none" dirty="0"/>
        </a:p>
      </dgm:t>
    </dgm:pt>
    <dgm:pt modelId="{AB1F9657-6A93-47E5-8761-47F3DA4C6E36}" type="parTrans" cxnId="{8EAAC5A9-5408-4A6A-84F4-E4316A2E9762}">
      <dgm:prSet/>
      <dgm:spPr/>
      <dgm:t>
        <a:bodyPr/>
        <a:lstStyle/>
        <a:p>
          <a:endParaRPr lang="en-US" sz="2800"/>
        </a:p>
      </dgm:t>
    </dgm:pt>
    <dgm:pt modelId="{053A894F-9863-4839-82B7-BC53909C2006}" type="sibTrans" cxnId="{8EAAC5A9-5408-4A6A-84F4-E4316A2E9762}">
      <dgm:prSet/>
      <dgm:spPr/>
      <dgm:t>
        <a:bodyPr/>
        <a:lstStyle/>
        <a:p>
          <a:endParaRPr lang="en-US" sz="2800"/>
        </a:p>
      </dgm:t>
    </dgm:pt>
    <dgm:pt modelId="{0314F6A9-C690-4BA2-AAFB-375B39EDE24F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+mn-lt"/>
            </a:rPr>
            <a:t>Pengadaan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+mn-lt"/>
            </a:rPr>
            <a:t>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+mn-lt"/>
            </a:rPr>
            <a:t>Barang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+mn-lt"/>
            </a:rPr>
            <a:t>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+mn-lt"/>
            </a:rPr>
            <a:t>Milik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+mn-lt"/>
            </a:rPr>
            <a:t> Daerah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+mn-lt"/>
            </a:rPr>
            <a:t>Penunjang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+mn-lt"/>
            </a:rPr>
            <a:t>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+mn-lt"/>
            </a:rPr>
            <a:t>Urusan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+mn-lt"/>
            </a:rPr>
            <a:t>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+mn-lt"/>
            </a:rPr>
            <a:t>Pemerintah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+mn-lt"/>
            </a:rPr>
            <a:t> Daerah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900" b="1" i="0" u="none" strike="noStrike" dirty="0" smtClean="0">
            <a:solidFill>
              <a:srgbClr val="000000"/>
            </a:solidFill>
            <a:effectLst/>
            <a:latin typeface="+mn-lt"/>
          </a:endParaRP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0" i="0" u="none" strike="noStrike" dirty="0" err="1" smtClean="0">
              <a:solidFill>
                <a:srgbClr val="000000"/>
              </a:solidFill>
              <a:effectLst/>
              <a:latin typeface="+mn-lt"/>
            </a:rPr>
            <a:t>Sebelum</a:t>
          </a:r>
          <a:r>
            <a:rPr lang="en-US" sz="900" b="0" i="0" u="none" strike="noStrike" dirty="0" smtClean="0">
              <a:solidFill>
                <a:srgbClr val="000000"/>
              </a:solidFill>
              <a:effectLst/>
              <a:latin typeface="+mn-lt"/>
            </a:rPr>
            <a:t>: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+mn-lt"/>
            </a:rPr>
            <a:t>1.881.117.700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0" i="0" u="none" strike="noStrike" dirty="0" err="1" smtClean="0">
              <a:solidFill>
                <a:srgbClr val="000000"/>
              </a:solidFill>
              <a:effectLst/>
              <a:latin typeface="+mn-lt"/>
            </a:rPr>
            <a:t>Sesudah</a:t>
          </a:r>
          <a:r>
            <a:rPr lang="en-US" sz="900" b="0" i="0" u="none" strike="noStrike" dirty="0" smtClean="0">
              <a:solidFill>
                <a:srgbClr val="000000"/>
              </a:solidFill>
              <a:effectLst/>
              <a:latin typeface="+mn-lt"/>
            </a:rPr>
            <a:t>: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+mn-lt"/>
            </a:rPr>
            <a:t>1.705.061.700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+mn-lt"/>
            </a:rPr>
            <a:t>Selisih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+mn-lt"/>
            </a:rPr>
            <a:t>: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0" i="0" u="none" dirty="0" smtClean="0"/>
            <a:t>- 176.056.000 </a:t>
          </a:r>
          <a:endParaRPr lang="en-US" sz="900" b="1" i="0" u="none" strike="noStrike" dirty="0" smtClean="0">
            <a:solidFill>
              <a:srgbClr val="000000"/>
            </a:solidFill>
            <a:effectLst/>
            <a:latin typeface="+mn-lt"/>
          </a:endParaRPr>
        </a:p>
        <a:p>
          <a:pPr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0" i="0" u="none" dirty="0"/>
        </a:p>
      </dgm:t>
    </dgm:pt>
    <dgm:pt modelId="{B1B2C8F5-3A02-4B31-A2DF-3F3178B104B7}" type="parTrans" cxnId="{7641E030-F8B4-4CA7-A8D9-AD181F0F35AC}">
      <dgm:prSet/>
      <dgm:spPr/>
      <dgm:t>
        <a:bodyPr/>
        <a:lstStyle/>
        <a:p>
          <a:endParaRPr lang="en-US" sz="2800"/>
        </a:p>
      </dgm:t>
    </dgm:pt>
    <dgm:pt modelId="{D5DE3B0F-574F-491B-BCC9-EF5EDCDD398E}" type="sibTrans" cxnId="{7641E030-F8B4-4CA7-A8D9-AD181F0F35AC}">
      <dgm:prSet/>
      <dgm:spPr/>
      <dgm:t>
        <a:bodyPr/>
        <a:lstStyle/>
        <a:p>
          <a:endParaRPr lang="en-US" sz="2800"/>
        </a:p>
      </dgm:t>
    </dgm:pt>
    <dgm:pt modelId="{1491A9D3-E385-4231-8FC5-7E406BC32ADF}">
      <dgm:prSet custT="1"/>
      <dgm:spPr/>
      <dgm:t>
        <a:bodyPr/>
        <a:lstStyle/>
        <a:p>
          <a:pPr rtl="0"/>
          <a:r>
            <a:rPr lang="pt-BR" sz="900" b="0" i="0" u="none" smtClean="0"/>
            <a:t>Pengadaan Kendaraan Dinas Operasional atau Lapangan</a:t>
          </a:r>
          <a:endParaRPr lang="en-US" sz="900"/>
        </a:p>
      </dgm:t>
    </dgm:pt>
    <dgm:pt modelId="{4F685932-36FA-40CA-A2A0-02A635FF6F70}" type="parTrans" cxnId="{8C7E233E-1EA7-40F4-AAA0-53E580C8CA47}">
      <dgm:prSet/>
      <dgm:spPr/>
      <dgm:t>
        <a:bodyPr/>
        <a:lstStyle/>
        <a:p>
          <a:endParaRPr lang="en-US" sz="2800"/>
        </a:p>
      </dgm:t>
    </dgm:pt>
    <dgm:pt modelId="{58C5C32C-1A63-4AC6-866D-D76EEB8FD346}" type="sibTrans" cxnId="{8C7E233E-1EA7-40F4-AAA0-53E580C8CA47}">
      <dgm:prSet/>
      <dgm:spPr/>
      <dgm:t>
        <a:bodyPr/>
        <a:lstStyle/>
        <a:p>
          <a:endParaRPr lang="en-US" sz="2800"/>
        </a:p>
      </dgm:t>
    </dgm:pt>
    <dgm:pt modelId="{7E56B4B4-3BF2-46C0-BF48-F4AED93E4161}">
      <dgm:prSet custT="1"/>
      <dgm:spPr/>
      <dgm:t>
        <a:bodyPr/>
        <a:lstStyle/>
        <a:p>
          <a:endParaRPr lang="en-US" sz="900"/>
        </a:p>
      </dgm:t>
    </dgm:pt>
    <dgm:pt modelId="{6D516BF7-C65E-44B4-B640-4DA3E5554A71}" type="parTrans" cxnId="{5B494BB7-CA34-43E5-91FD-027C6E8C8ED8}">
      <dgm:prSet/>
      <dgm:spPr/>
      <dgm:t>
        <a:bodyPr/>
        <a:lstStyle/>
        <a:p>
          <a:endParaRPr lang="en-US" sz="2800"/>
        </a:p>
      </dgm:t>
    </dgm:pt>
    <dgm:pt modelId="{355CC0FD-7480-439B-A126-BA8847DD1BDF}" type="sibTrans" cxnId="{5B494BB7-CA34-43E5-91FD-027C6E8C8ED8}">
      <dgm:prSet/>
      <dgm:spPr/>
      <dgm:t>
        <a:bodyPr/>
        <a:lstStyle/>
        <a:p>
          <a:endParaRPr lang="en-US" sz="2800"/>
        </a:p>
      </dgm:t>
    </dgm:pt>
    <dgm:pt modelId="{89E7013F-D164-4363-A6C1-359D06EE6E07}">
      <dgm:prSet custT="1"/>
      <dgm:spPr/>
      <dgm:t>
        <a:bodyPr/>
        <a:lstStyle/>
        <a:p>
          <a:pPr rtl="0"/>
          <a:r>
            <a:rPr lang="fi-FI" sz="900" b="0" i="0" u="none" smtClean="0"/>
            <a:t>Pengadaan Peralatan dan Mesin Lainnya</a:t>
          </a:r>
          <a:endParaRPr lang="en-US" sz="900" b="0" i="0" u="none"/>
        </a:p>
      </dgm:t>
    </dgm:pt>
    <dgm:pt modelId="{E60BDBCE-0A0C-4B05-823A-21CF23D481CA}" type="parTrans" cxnId="{57AB1C63-5DBB-4A66-8AFB-1B63B5FFE485}">
      <dgm:prSet/>
      <dgm:spPr/>
      <dgm:t>
        <a:bodyPr/>
        <a:lstStyle/>
        <a:p>
          <a:endParaRPr lang="en-US" sz="2800"/>
        </a:p>
      </dgm:t>
    </dgm:pt>
    <dgm:pt modelId="{92D3B9C6-E768-498E-AFA3-13E23397F727}" type="sibTrans" cxnId="{57AB1C63-5DBB-4A66-8AFB-1B63B5FFE485}">
      <dgm:prSet/>
      <dgm:spPr/>
      <dgm:t>
        <a:bodyPr/>
        <a:lstStyle/>
        <a:p>
          <a:endParaRPr lang="en-US" sz="2800"/>
        </a:p>
      </dgm:t>
    </dgm:pt>
    <dgm:pt modelId="{A4CFE342-78CC-43A7-BDEB-76D7848AD51E}">
      <dgm:prSet custT="1"/>
      <dgm:spPr/>
      <dgm:t>
        <a:bodyPr/>
        <a:lstStyle/>
        <a:p>
          <a:endParaRPr lang="en-US" sz="900"/>
        </a:p>
      </dgm:t>
    </dgm:pt>
    <dgm:pt modelId="{8D804C06-1855-4126-9BAF-5EB7DCB3012C}" type="parTrans" cxnId="{C0B02ED2-C2F6-4E65-B4BF-CA0C56D53DF1}">
      <dgm:prSet/>
      <dgm:spPr/>
      <dgm:t>
        <a:bodyPr/>
        <a:lstStyle/>
        <a:p>
          <a:endParaRPr lang="en-US" sz="2800"/>
        </a:p>
      </dgm:t>
    </dgm:pt>
    <dgm:pt modelId="{AAA254A6-52C3-40C5-A133-3874D4CC8F42}" type="sibTrans" cxnId="{C0B02ED2-C2F6-4E65-B4BF-CA0C56D53DF1}">
      <dgm:prSet/>
      <dgm:spPr/>
      <dgm:t>
        <a:bodyPr/>
        <a:lstStyle/>
        <a:p>
          <a:endParaRPr lang="en-US" sz="2800"/>
        </a:p>
      </dgm:t>
    </dgm:pt>
    <dgm:pt modelId="{56E0E129-5413-4DDF-87AF-AA15A6106BC4}">
      <dgm:prSet custT="1"/>
      <dgm:spPr/>
      <dgm:t>
        <a:bodyPr/>
        <a:lstStyle/>
        <a:p>
          <a:pPr rtl="0"/>
          <a:r>
            <a:rPr lang="en-US" sz="900" b="0" i="0" u="none" dirty="0" err="1" smtClean="0"/>
            <a:t>Pengadaan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Sarana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dan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Prasarana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Gedung</a:t>
          </a:r>
          <a:r>
            <a:rPr lang="en-US" sz="900" b="0" i="0" u="none" dirty="0" smtClean="0"/>
            <a:t> Kantor </a:t>
          </a:r>
          <a:r>
            <a:rPr lang="en-US" sz="900" b="0" i="0" u="none" dirty="0" err="1" smtClean="0"/>
            <a:t>atau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Bangunan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Lainnya</a:t>
          </a:r>
          <a:endParaRPr lang="en-US" sz="900" b="0" i="0" u="none" dirty="0"/>
        </a:p>
      </dgm:t>
    </dgm:pt>
    <dgm:pt modelId="{8E9447E3-7E7A-49A6-A04A-C32FA9F6DBBB}" type="parTrans" cxnId="{506E5DB5-0841-4BF6-ACB2-DE6B86D881CA}">
      <dgm:prSet/>
      <dgm:spPr/>
      <dgm:t>
        <a:bodyPr/>
        <a:lstStyle/>
        <a:p>
          <a:endParaRPr lang="en-US" sz="2800"/>
        </a:p>
      </dgm:t>
    </dgm:pt>
    <dgm:pt modelId="{0A12B85D-7BE2-4571-B365-8B6A6B7E5D0C}" type="sibTrans" cxnId="{506E5DB5-0841-4BF6-ACB2-DE6B86D881CA}">
      <dgm:prSet/>
      <dgm:spPr/>
      <dgm:t>
        <a:bodyPr/>
        <a:lstStyle/>
        <a:p>
          <a:endParaRPr lang="en-US" sz="2800"/>
        </a:p>
      </dgm:t>
    </dgm:pt>
    <dgm:pt modelId="{0C2A31C4-90B0-46F1-A9E1-7D58710E030E}">
      <dgm:prSet custT="1"/>
      <dgm:spPr/>
      <dgm:t>
        <a:bodyPr/>
        <a:lstStyle/>
        <a:p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Penyediaan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Jasa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Penunjang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Urusan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Pemerintahan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 Daerah</a:t>
          </a:r>
        </a:p>
        <a:p>
          <a:endParaRPr lang="en-US" sz="900" b="1" i="0" u="none" strike="noStrike" dirty="0" smtClean="0">
            <a:solidFill>
              <a:srgbClr val="000000"/>
            </a:solidFill>
            <a:effectLst/>
            <a:latin typeface="Calibri"/>
          </a:endParaRPr>
        </a:p>
        <a:p>
          <a:r>
            <a:rPr lang="en-US" sz="900" b="0" i="0" u="none" strike="noStrike" dirty="0" err="1" smtClean="0">
              <a:solidFill>
                <a:srgbClr val="000000"/>
              </a:solidFill>
              <a:effectLst/>
              <a:latin typeface="Calibri"/>
            </a:rPr>
            <a:t>Sebelum</a:t>
          </a:r>
          <a:r>
            <a:rPr lang="en-US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:</a:t>
          </a:r>
        </a:p>
        <a:p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1.807.099.162</a:t>
          </a:r>
        </a:p>
        <a:p>
          <a:r>
            <a:rPr lang="en-US" sz="900" b="0" i="0" u="none" strike="noStrike" dirty="0" err="1" smtClean="0">
              <a:solidFill>
                <a:srgbClr val="000000"/>
              </a:solidFill>
              <a:effectLst/>
              <a:latin typeface="Calibri"/>
            </a:rPr>
            <a:t>Sesudah</a:t>
          </a:r>
          <a:r>
            <a:rPr lang="en-US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:</a:t>
          </a:r>
        </a:p>
        <a:p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1.795.501.194</a:t>
          </a:r>
        </a:p>
        <a:p>
          <a:r>
            <a:rPr lang="en-US" sz="900" b="1" i="0" u="none" strike="noStrike" dirty="0" err="1" smtClean="0">
              <a:solidFill>
                <a:srgbClr val="000000"/>
              </a:solidFill>
              <a:effectLst/>
              <a:latin typeface="Calibri"/>
            </a:rPr>
            <a:t>Selisih</a:t>
          </a:r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:</a:t>
          </a:r>
        </a:p>
        <a:p>
          <a:r>
            <a:rPr lang="en-US" sz="900" b="0" i="0" u="none" dirty="0" smtClean="0"/>
            <a:t>-   11.597.968 </a:t>
          </a:r>
          <a:endParaRPr lang="en-US" sz="900" b="1" i="0" u="none" strike="noStrike" dirty="0" smtClean="0">
            <a:solidFill>
              <a:srgbClr val="000000"/>
            </a:solidFill>
            <a:effectLst/>
            <a:latin typeface="Calibri"/>
          </a:endParaRPr>
        </a:p>
        <a:p>
          <a:r>
            <a:rPr lang="en-US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  <a:endParaRPr lang="en-US" sz="900" b="1" i="0" u="none" strike="noStrike" dirty="0">
            <a:solidFill>
              <a:srgbClr val="000000"/>
            </a:solidFill>
            <a:effectLst/>
            <a:latin typeface="Calibri"/>
          </a:endParaRPr>
        </a:p>
      </dgm:t>
    </dgm:pt>
    <dgm:pt modelId="{0C871E53-D3EE-4427-8640-6D211B9A80B5}" type="parTrans" cxnId="{56DB181B-9BC6-4386-B6DE-D9E7ED830B13}">
      <dgm:prSet/>
      <dgm:spPr/>
      <dgm:t>
        <a:bodyPr/>
        <a:lstStyle/>
        <a:p>
          <a:endParaRPr lang="en-US" sz="2800"/>
        </a:p>
      </dgm:t>
    </dgm:pt>
    <dgm:pt modelId="{DBCC0BCF-4C0E-4E8D-A010-5ABD09652643}" type="sibTrans" cxnId="{56DB181B-9BC6-4386-B6DE-D9E7ED830B13}">
      <dgm:prSet/>
      <dgm:spPr/>
      <dgm:t>
        <a:bodyPr/>
        <a:lstStyle/>
        <a:p>
          <a:endParaRPr lang="en-US" sz="2800"/>
        </a:p>
      </dgm:t>
    </dgm:pt>
    <dgm:pt modelId="{7E92D147-D2C5-4C35-AFF2-00F461C76560}">
      <dgm:prSet custT="1"/>
      <dgm:spPr/>
      <dgm:t>
        <a:bodyPr/>
        <a:lstStyle/>
        <a:p>
          <a:pPr rtl="0"/>
          <a:r>
            <a:rPr lang="en-US" sz="900" b="0" i="0" u="none" dirty="0" err="1" smtClean="0"/>
            <a:t>Penyediaan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Jasa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Komunikasi</a:t>
          </a:r>
          <a:r>
            <a:rPr lang="en-US" sz="900" b="0" i="0" u="none" dirty="0" smtClean="0"/>
            <a:t>, </a:t>
          </a:r>
          <a:r>
            <a:rPr lang="en-US" sz="900" b="0" i="0" u="none" dirty="0" err="1" smtClean="0"/>
            <a:t>Sumber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Daya</a:t>
          </a:r>
          <a:r>
            <a:rPr lang="en-US" sz="900" b="0" i="0" u="none" dirty="0" smtClean="0"/>
            <a:t> Air </a:t>
          </a:r>
          <a:r>
            <a:rPr lang="en-US" sz="900" b="0" i="0" u="none" dirty="0" err="1" smtClean="0"/>
            <a:t>dan</a:t>
          </a:r>
          <a:r>
            <a:rPr lang="en-US" sz="900" b="0" i="0" u="none" dirty="0" smtClean="0"/>
            <a:t> </a:t>
          </a:r>
          <a:r>
            <a:rPr lang="en-US" sz="900" b="0" i="0" u="none" dirty="0" err="1" smtClean="0"/>
            <a:t>Listrik</a:t>
          </a:r>
          <a:endParaRPr lang="en-US" sz="900" dirty="0"/>
        </a:p>
      </dgm:t>
    </dgm:pt>
    <dgm:pt modelId="{6F61B423-F62B-4842-B7BA-F9D49DC2AA03}" type="parTrans" cxnId="{73FABB8F-7001-4B7A-AB78-EE53467BB7FC}">
      <dgm:prSet/>
      <dgm:spPr/>
      <dgm:t>
        <a:bodyPr/>
        <a:lstStyle/>
        <a:p>
          <a:endParaRPr lang="en-US" sz="2800"/>
        </a:p>
      </dgm:t>
    </dgm:pt>
    <dgm:pt modelId="{3AF9269B-26A9-4766-8B7A-061D742AC292}" type="sibTrans" cxnId="{73FABB8F-7001-4B7A-AB78-EE53467BB7FC}">
      <dgm:prSet/>
      <dgm:spPr/>
      <dgm:t>
        <a:bodyPr/>
        <a:lstStyle/>
        <a:p>
          <a:endParaRPr lang="en-US" sz="2800"/>
        </a:p>
      </dgm:t>
    </dgm:pt>
    <dgm:pt modelId="{FAF84A54-C2A8-452A-B670-81C14D7F8E15}">
      <dgm:prSet custT="1"/>
      <dgm:spPr/>
      <dgm:t>
        <a:bodyPr/>
        <a:lstStyle/>
        <a:p>
          <a:endParaRPr lang="en-US" sz="900"/>
        </a:p>
      </dgm:t>
    </dgm:pt>
    <dgm:pt modelId="{D3D9639F-CE5F-4D41-8070-C833B6640D24}" type="parTrans" cxnId="{FDF3CCFA-73CC-49B1-9A9B-C68CCFB7EC90}">
      <dgm:prSet/>
      <dgm:spPr/>
      <dgm:t>
        <a:bodyPr/>
        <a:lstStyle/>
        <a:p>
          <a:endParaRPr lang="en-US" sz="2800"/>
        </a:p>
      </dgm:t>
    </dgm:pt>
    <dgm:pt modelId="{794981CA-21D4-4747-A6E5-FFEB7876F625}" type="sibTrans" cxnId="{FDF3CCFA-73CC-49B1-9A9B-C68CCFB7EC90}">
      <dgm:prSet/>
      <dgm:spPr/>
      <dgm:t>
        <a:bodyPr/>
        <a:lstStyle/>
        <a:p>
          <a:endParaRPr lang="en-US" sz="2800"/>
        </a:p>
      </dgm:t>
    </dgm:pt>
    <dgm:pt modelId="{1F78A33F-E398-4894-B9A6-68846D7F50A5}">
      <dgm:prSet custT="1"/>
      <dgm:spPr/>
      <dgm:t>
        <a:bodyPr/>
        <a:lstStyle/>
        <a:p>
          <a:pPr rtl="0"/>
          <a:r>
            <a:rPr lang="fi-FI" sz="900" b="0" i="0" u="none" smtClean="0"/>
            <a:t>Penyediaan Jasa Pelayanan Umum Kantor</a:t>
          </a:r>
          <a:endParaRPr lang="en-US" sz="900" b="0" i="0" u="none"/>
        </a:p>
      </dgm:t>
    </dgm:pt>
    <dgm:pt modelId="{DA7606AD-14AD-4659-8F12-702020795946}" type="parTrans" cxnId="{5F1A6D5D-BEC9-49F9-BC8F-0EB3A6A8B363}">
      <dgm:prSet/>
      <dgm:spPr/>
      <dgm:t>
        <a:bodyPr/>
        <a:lstStyle/>
        <a:p>
          <a:endParaRPr lang="en-US" sz="2800"/>
        </a:p>
      </dgm:t>
    </dgm:pt>
    <dgm:pt modelId="{374F7D52-AC07-4D9A-8598-B3F1D2F2942F}" type="sibTrans" cxnId="{5F1A6D5D-BEC9-49F9-BC8F-0EB3A6A8B363}">
      <dgm:prSet/>
      <dgm:spPr/>
      <dgm:t>
        <a:bodyPr/>
        <a:lstStyle/>
        <a:p>
          <a:endParaRPr lang="en-US" sz="2800"/>
        </a:p>
      </dgm:t>
    </dgm:pt>
    <dgm:pt modelId="{D1EF9716-9241-456D-8EDA-3DE953C67A89}">
      <dgm:prSet custT="1"/>
      <dgm:spPr/>
      <dgm:t>
        <a:bodyPr/>
        <a:lstStyle/>
        <a:p>
          <a:endParaRPr lang="en-US" sz="900"/>
        </a:p>
      </dgm:t>
    </dgm:pt>
    <dgm:pt modelId="{3F429EC0-6464-4FF1-BFCA-0FC37444A696}" type="parTrans" cxnId="{95201450-D17E-43F5-9AB2-0F5A5E0966B4}">
      <dgm:prSet/>
      <dgm:spPr/>
      <dgm:t>
        <a:bodyPr/>
        <a:lstStyle/>
        <a:p>
          <a:endParaRPr lang="en-US" sz="2800"/>
        </a:p>
      </dgm:t>
    </dgm:pt>
    <dgm:pt modelId="{0145A5C4-721A-4DE8-8A95-6A40B5DBBE6B}" type="sibTrans" cxnId="{95201450-D17E-43F5-9AB2-0F5A5E0966B4}">
      <dgm:prSet/>
      <dgm:spPr/>
      <dgm:t>
        <a:bodyPr/>
        <a:lstStyle/>
        <a:p>
          <a:endParaRPr lang="en-US" sz="2800"/>
        </a:p>
      </dgm:t>
    </dgm:pt>
    <dgm:pt modelId="{DB90EC50-276E-4629-92E2-6F5611930246}">
      <dgm:prSet custT="1"/>
      <dgm:spPr/>
      <dgm:t>
        <a:bodyPr/>
        <a:lstStyle/>
        <a:p>
          <a:pPr rtl="0"/>
          <a:r>
            <a:rPr lang="en-US" sz="900" b="0" i="0" u="none" smtClean="0"/>
            <a:t>Penyediaan Jasa Surat Menyurat</a:t>
          </a:r>
          <a:endParaRPr lang="en-US" sz="900" b="0" i="0" u="none"/>
        </a:p>
      </dgm:t>
    </dgm:pt>
    <dgm:pt modelId="{758CEF93-902C-4C16-8E94-DD31D152C082}" type="parTrans" cxnId="{E7C3F410-FE9E-403B-9A7B-0B7A47A906E5}">
      <dgm:prSet/>
      <dgm:spPr/>
      <dgm:t>
        <a:bodyPr/>
        <a:lstStyle/>
        <a:p>
          <a:endParaRPr lang="en-US" sz="2800"/>
        </a:p>
      </dgm:t>
    </dgm:pt>
    <dgm:pt modelId="{BF417473-DCB6-40AE-AA9E-FCCEE9A28F95}" type="sibTrans" cxnId="{E7C3F410-FE9E-403B-9A7B-0B7A47A906E5}">
      <dgm:prSet/>
      <dgm:spPr/>
      <dgm:t>
        <a:bodyPr/>
        <a:lstStyle/>
        <a:p>
          <a:endParaRPr lang="en-US" sz="2800"/>
        </a:p>
      </dgm:t>
    </dgm:pt>
    <dgm:pt modelId="{D1F34857-8E0C-42DA-8865-18F8E3BCA37B}" type="pres">
      <dgm:prSet presAssocID="{25A76BBF-33D9-4F04-8016-C184B3815BF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F01F6A-DE22-48F7-BEBB-19AA6DD3D497}" type="pres">
      <dgm:prSet presAssocID="{58206153-51BE-43C5-B1A1-A3ED341199B6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747821-8614-4314-A3D3-59FF4A57A783}" type="pres">
      <dgm:prSet presAssocID="{EEFDACF4-B22A-4F81-A303-788A186CDE9E}" presName="sibTrans" presStyleCnt="0"/>
      <dgm:spPr/>
    </dgm:pt>
    <dgm:pt modelId="{EC443C62-2A11-41C3-B439-CDD821419AEA}" type="pres">
      <dgm:prSet presAssocID="{3BF906A6-E7E1-4A9F-A696-08056203B749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774A8F-887E-47D1-A1FB-3C1201A8311A}" type="pres">
      <dgm:prSet presAssocID="{1E3F1B69-409D-4B73-BFC2-9430FF5D0DA2}" presName="sibTrans" presStyleCnt="0"/>
      <dgm:spPr/>
    </dgm:pt>
    <dgm:pt modelId="{C149FADF-BD98-4699-973B-031ECD162B06}" type="pres">
      <dgm:prSet presAssocID="{824657B3-3A78-4C49-BB6F-7F10278C0729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FD88ED-B927-4897-A121-4A4797C11267}" type="pres">
      <dgm:prSet presAssocID="{3A61F64B-F061-4707-A26E-74D30C949317}" presName="sibTrans" presStyleCnt="0"/>
      <dgm:spPr/>
    </dgm:pt>
    <dgm:pt modelId="{391F7EFC-8BC4-4A00-8465-88CE214A6E48}" type="pres">
      <dgm:prSet presAssocID="{AFCB2ABE-859D-42E1-85E1-D51951CFD38D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7D46A4-3AC0-492C-96D0-D3B0BC19272A}" type="pres">
      <dgm:prSet presAssocID="{313A86DA-310A-4D84-9FEE-0ADCB675F359}" presName="sibTrans" presStyleCnt="0"/>
      <dgm:spPr/>
    </dgm:pt>
    <dgm:pt modelId="{370E0B21-75B0-42CE-8653-5399C7B518F3}" type="pres">
      <dgm:prSet presAssocID="{F5BC483E-6FD6-428D-9EBD-E432F02B445D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B52C7A-A367-400E-A871-C9C7CD9DF5C3}" type="pres">
      <dgm:prSet presAssocID="{0D7F43ED-04BE-45B0-976E-9F80C6672212}" presName="sibTrans" presStyleCnt="0"/>
      <dgm:spPr/>
    </dgm:pt>
    <dgm:pt modelId="{6FBDA423-C6F3-414C-B3EC-3DD3D9492BC6}" type="pres">
      <dgm:prSet presAssocID="{0314F6A9-C690-4BA2-AAFB-375B39EDE24F}" presName="node" presStyleLbl="node1" presStyleIdx="5" presStyleCnt="7" custLinFactNeighborX="16886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12A9CC-6451-4628-B1DE-910349D1BC3F}" type="pres">
      <dgm:prSet presAssocID="{D5DE3B0F-574F-491B-BCC9-EF5EDCDD398E}" presName="sibTrans" presStyleCnt="0"/>
      <dgm:spPr/>
    </dgm:pt>
    <dgm:pt modelId="{CAFF4910-B11B-46F0-933B-11C2BD1FFB67}" type="pres">
      <dgm:prSet presAssocID="{0C2A31C4-90B0-46F1-A9E1-7D58710E030E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4AC9228-5BF3-40BC-BFC3-A6E9CCD1AF3B}" srcId="{3BF906A6-E7E1-4A9F-A696-08056203B749}" destId="{50ACF23B-3222-45C3-979F-88B6E980939F}" srcOrd="1" destOrd="0" parTransId="{EBDC78BD-B7C9-4ED0-8586-4787D12B388B}" sibTransId="{06C8B255-5FE5-47F3-A37F-E7B953AFD367}"/>
    <dgm:cxn modelId="{E201B5A7-8E5E-4428-BDC5-F55FD4BDC1A2}" type="presOf" srcId="{4B9B225F-8F31-47F9-B54D-A59A0ACC6E1C}" destId="{C149FADF-BD98-4699-973B-031ECD162B06}" srcOrd="0" destOrd="1" presId="urn:microsoft.com/office/officeart/2005/8/layout/hList6"/>
    <dgm:cxn modelId="{5B494BB7-CA34-43E5-91FD-027C6E8C8ED8}" srcId="{0314F6A9-C690-4BA2-AAFB-375B39EDE24F}" destId="{7E56B4B4-3BF2-46C0-BF48-F4AED93E4161}" srcOrd="1" destOrd="0" parTransId="{6D516BF7-C65E-44B4-B640-4DA3E5554A71}" sibTransId="{355CC0FD-7480-439B-A126-BA8847DD1BDF}"/>
    <dgm:cxn modelId="{6F544ED3-2844-46B4-B425-AFB516272BE9}" type="presOf" srcId="{AFCB2ABE-859D-42E1-85E1-D51951CFD38D}" destId="{391F7EFC-8BC4-4A00-8465-88CE214A6E48}" srcOrd="0" destOrd="0" presId="urn:microsoft.com/office/officeart/2005/8/layout/hList6"/>
    <dgm:cxn modelId="{315B94AA-413A-41D5-B40E-9FCC80C295EC}" srcId="{AFCB2ABE-859D-42E1-85E1-D51951CFD38D}" destId="{CA46969F-ACD0-471E-94CA-6935487E00CC}" srcOrd="1" destOrd="0" parTransId="{7C65DEF5-A120-4087-B3C5-1BFE0C38BA6E}" sibTransId="{04F6E2F3-3938-4459-B4F6-0D03BFF36D17}"/>
    <dgm:cxn modelId="{DF526A63-7031-493F-B9EE-77BE6951469E}" type="presOf" srcId="{58206153-51BE-43C5-B1A1-A3ED341199B6}" destId="{18F01F6A-DE22-48F7-BEBB-19AA6DD3D497}" srcOrd="0" destOrd="0" presId="urn:microsoft.com/office/officeart/2005/8/layout/hList6"/>
    <dgm:cxn modelId="{72218FDB-BA4C-49C7-BC88-A21FCB1790D1}" type="presOf" srcId="{6D2B5963-717D-4963-B808-7A1A45E130AE}" destId="{391F7EFC-8BC4-4A00-8465-88CE214A6E48}" srcOrd="0" destOrd="5" presId="urn:microsoft.com/office/officeart/2005/8/layout/hList6"/>
    <dgm:cxn modelId="{CF9AABDA-996B-410A-9C70-11C7B0D2A411}" type="presOf" srcId="{A4CFE342-78CC-43A7-BDEB-76D7848AD51E}" destId="{6FBDA423-C6F3-414C-B3EC-3DD3D9492BC6}" srcOrd="0" destOrd="4" presId="urn:microsoft.com/office/officeart/2005/8/layout/hList6"/>
    <dgm:cxn modelId="{8C7E233E-1EA7-40F4-AAA0-53E580C8CA47}" srcId="{0314F6A9-C690-4BA2-AAFB-375B39EDE24F}" destId="{1491A9D3-E385-4231-8FC5-7E406BC32ADF}" srcOrd="0" destOrd="0" parTransId="{4F685932-36FA-40CA-A2A0-02A635FF6F70}" sibTransId="{58C5C32C-1A63-4AC6-866D-D76EEB8FD346}"/>
    <dgm:cxn modelId="{826A8AD8-58E1-42DD-BBD8-786BA8C44955}" type="presOf" srcId="{1491A9D3-E385-4231-8FC5-7E406BC32ADF}" destId="{6FBDA423-C6F3-414C-B3EC-3DD3D9492BC6}" srcOrd="0" destOrd="1" presId="urn:microsoft.com/office/officeart/2005/8/layout/hList6"/>
    <dgm:cxn modelId="{3C0A369E-32FA-4128-A5D2-113CF53CC5A1}" type="presOf" srcId="{C94AC5BB-E590-445C-826E-013BB3EAD644}" destId="{391F7EFC-8BC4-4A00-8465-88CE214A6E48}" srcOrd="0" destOrd="6" presId="urn:microsoft.com/office/officeart/2005/8/layout/hList6"/>
    <dgm:cxn modelId="{4CBBE36B-F9FA-45A2-8141-F1825AF21EEA}" type="presOf" srcId="{FCBABA3D-6B4F-4433-940B-0644D92F205A}" destId="{391F7EFC-8BC4-4A00-8465-88CE214A6E48}" srcOrd="0" destOrd="1" presId="urn:microsoft.com/office/officeart/2005/8/layout/hList6"/>
    <dgm:cxn modelId="{8808977C-64BA-48F8-B276-85F118DD770B}" srcId="{AFCB2ABE-859D-42E1-85E1-D51951CFD38D}" destId="{627F2998-848C-445D-B472-60022273795E}" srcOrd="2" destOrd="0" parTransId="{EECB1664-B87C-4556-873B-1AC92E836E98}" sibTransId="{9D85F31E-513E-4015-B110-9E86812BE529}"/>
    <dgm:cxn modelId="{5D3BC1A8-1BFC-4887-8BEC-5D24B62162CA}" srcId="{25A76BBF-33D9-4F04-8016-C184B3815BF2}" destId="{3BF906A6-E7E1-4A9F-A696-08056203B749}" srcOrd="1" destOrd="0" parTransId="{D2D4F945-3315-488D-BA04-DF8BCE23C8F9}" sibTransId="{1E3F1B69-409D-4B73-BFC2-9430FF5D0DA2}"/>
    <dgm:cxn modelId="{451652D9-1C2F-4C6E-B576-FC090F9E37EF}" srcId="{3BF906A6-E7E1-4A9F-A696-08056203B749}" destId="{1FE34650-DF2C-4DFE-AC3A-BE74860504FD}" srcOrd="0" destOrd="0" parTransId="{A25E7E16-C2F4-4C30-80D9-D7D31267DB6C}" sibTransId="{53DFE446-E271-4516-9260-C16B30EB0CCB}"/>
    <dgm:cxn modelId="{DCEC52CF-2184-4F46-9E38-6A481667E1F0}" type="presOf" srcId="{6F013090-7A94-4ADF-B47F-3C864EA96D54}" destId="{370E0B21-75B0-42CE-8653-5399C7B518F3}" srcOrd="0" destOrd="5" presId="urn:microsoft.com/office/officeart/2005/8/layout/hList6"/>
    <dgm:cxn modelId="{256AFF32-3E31-4107-A3CD-186C0613629D}" srcId="{25A76BBF-33D9-4F04-8016-C184B3815BF2}" destId="{F5BC483E-6FD6-428D-9EBD-E432F02B445D}" srcOrd="4" destOrd="0" parTransId="{98C7A3EA-98A0-41F6-AC44-8C3AECA1C4E9}" sibTransId="{0D7F43ED-04BE-45B0-976E-9F80C6672212}"/>
    <dgm:cxn modelId="{4FDEA57E-A131-452F-BFF5-650DBFB0F352}" type="presOf" srcId="{0E5BF3D1-B9F6-4D43-9A99-DFB2D5D62502}" destId="{EC443C62-2A11-41C3-B439-CDD821419AEA}" srcOrd="0" destOrd="3" presId="urn:microsoft.com/office/officeart/2005/8/layout/hList6"/>
    <dgm:cxn modelId="{A5A5149A-20DF-4614-A698-886EAD4D4F91}" type="presOf" srcId="{D1EF9716-9241-456D-8EDA-3DE953C67A89}" destId="{CAFF4910-B11B-46F0-933B-11C2BD1FFB67}" srcOrd="0" destOrd="4" presId="urn:microsoft.com/office/officeart/2005/8/layout/hList6"/>
    <dgm:cxn modelId="{5F1A6D5D-BEC9-49F9-BC8F-0EB3A6A8B363}" srcId="{0C2A31C4-90B0-46F1-A9E1-7D58710E030E}" destId="{1F78A33F-E398-4894-B9A6-68846D7F50A5}" srcOrd="2" destOrd="0" parTransId="{DA7606AD-14AD-4659-8F12-702020795946}" sibTransId="{374F7D52-AC07-4D9A-8598-B3F1D2F2942F}"/>
    <dgm:cxn modelId="{361149F1-F1E6-4264-BD78-7DC9AD04538E}" type="presOf" srcId="{DB90EC50-276E-4629-92E2-6F5611930246}" destId="{CAFF4910-B11B-46F0-933B-11C2BD1FFB67}" srcOrd="0" destOrd="5" presId="urn:microsoft.com/office/officeart/2005/8/layout/hList6"/>
    <dgm:cxn modelId="{CA05B988-C3B5-4261-88C2-B495DC4C6092}" srcId="{AFCB2ABE-859D-42E1-85E1-D51951CFD38D}" destId="{C94AC5BB-E590-445C-826E-013BB3EAD644}" srcOrd="5" destOrd="0" parTransId="{85BEE782-F5E4-4A93-BDDE-2E8D2F27898A}" sibTransId="{F432E0A4-968E-4F44-AB8C-0AA35A3B89E0}"/>
    <dgm:cxn modelId="{D3AB62DD-3994-4E2F-924B-667ED090E20C}" type="presOf" srcId="{89E7013F-D164-4363-A6C1-359D06EE6E07}" destId="{6FBDA423-C6F3-414C-B3EC-3DD3D9492BC6}" srcOrd="0" destOrd="3" presId="urn:microsoft.com/office/officeart/2005/8/layout/hList6"/>
    <dgm:cxn modelId="{95201450-D17E-43F5-9AB2-0F5A5E0966B4}" srcId="{0C2A31C4-90B0-46F1-A9E1-7D58710E030E}" destId="{D1EF9716-9241-456D-8EDA-3DE953C67A89}" srcOrd="3" destOrd="0" parTransId="{3F429EC0-6464-4FF1-BFCA-0FC37444A696}" sibTransId="{0145A5C4-721A-4DE8-8A95-6A40B5DBBE6B}"/>
    <dgm:cxn modelId="{7E1E750D-AFD2-4A86-9B22-81A6A492424A}" type="presOf" srcId="{627F2998-848C-445D-B472-60022273795E}" destId="{391F7EFC-8BC4-4A00-8465-88CE214A6E48}" srcOrd="0" destOrd="3" presId="urn:microsoft.com/office/officeart/2005/8/layout/hList6"/>
    <dgm:cxn modelId="{F95CF0E5-B0AA-4B3F-BB74-E107F9D1D76B}" srcId="{824657B3-3A78-4C49-BB6F-7F10278C0729}" destId="{4B9B225F-8F31-47F9-B54D-A59A0ACC6E1C}" srcOrd="0" destOrd="0" parTransId="{42C26182-44CA-4EED-9A74-52E0851E87AE}" sibTransId="{66C26543-A9F5-4F45-AADF-2195858F8B3D}"/>
    <dgm:cxn modelId="{D907A2EF-9602-4936-AA56-F2CA2C1A27D3}" srcId="{AFCB2ABE-859D-42E1-85E1-D51951CFD38D}" destId="{FCBABA3D-6B4F-4433-940B-0644D92F205A}" srcOrd="0" destOrd="0" parTransId="{10A87DD6-E313-4AFB-864A-103CFE3859D4}" sibTransId="{119E8EEE-7EC3-47DD-89CE-FFC171CB2B78}"/>
    <dgm:cxn modelId="{56DB181B-9BC6-4386-B6DE-D9E7ED830B13}" srcId="{25A76BBF-33D9-4F04-8016-C184B3815BF2}" destId="{0C2A31C4-90B0-46F1-A9E1-7D58710E030E}" srcOrd="6" destOrd="0" parTransId="{0C871E53-D3EE-4427-8640-6D211B9A80B5}" sibTransId="{DBCC0BCF-4C0E-4E8D-A010-5ABD09652643}"/>
    <dgm:cxn modelId="{5AF10F30-BC85-4357-B04E-AC19835C4F9A}" type="presOf" srcId="{B2245E8B-FAF8-425E-B0FD-CC3451B73B57}" destId="{370E0B21-75B0-42CE-8653-5399C7B518F3}" srcOrd="0" destOrd="2" presId="urn:microsoft.com/office/officeart/2005/8/layout/hList6"/>
    <dgm:cxn modelId="{5CA7F951-DB3B-472F-82FE-EE2BE1E0CBC5}" srcId="{AFCB2ABE-859D-42E1-85E1-D51951CFD38D}" destId="{A43AB9FE-3B9B-4D0A-B33A-E1D096F2B41B}" srcOrd="3" destOrd="0" parTransId="{E126161E-152D-40D7-A408-0D14EA16D0D4}" sibTransId="{202AE11D-4A38-4B7B-B9C9-C75BF3D66419}"/>
    <dgm:cxn modelId="{7641E030-F8B4-4CA7-A8D9-AD181F0F35AC}" srcId="{25A76BBF-33D9-4F04-8016-C184B3815BF2}" destId="{0314F6A9-C690-4BA2-AAFB-375B39EDE24F}" srcOrd="5" destOrd="0" parTransId="{B1B2C8F5-3A02-4B31-A2DF-3F3178B104B7}" sibTransId="{D5DE3B0F-574F-491B-BCC9-EF5EDCDD398E}"/>
    <dgm:cxn modelId="{C0B02ED2-C2F6-4E65-B4BF-CA0C56D53DF1}" srcId="{0314F6A9-C690-4BA2-AAFB-375B39EDE24F}" destId="{A4CFE342-78CC-43A7-BDEB-76D7848AD51E}" srcOrd="3" destOrd="0" parTransId="{8D804C06-1855-4126-9BAF-5EB7DCB3012C}" sibTransId="{AAA254A6-52C3-40C5-A133-3874D4CC8F42}"/>
    <dgm:cxn modelId="{AA5D905E-E295-4596-B03C-A4BA550DC5BE}" srcId="{25A76BBF-33D9-4F04-8016-C184B3815BF2}" destId="{824657B3-3A78-4C49-BB6F-7F10278C0729}" srcOrd="2" destOrd="0" parTransId="{09E64589-FAAA-413C-B8FF-51BE8C6CBCD8}" sibTransId="{3A61F64B-F061-4707-A26E-74D30C949317}"/>
    <dgm:cxn modelId="{4B6D6F0F-8E40-4E33-B451-C6EE64A65260}" type="presOf" srcId="{4902AA68-D0B9-4F1C-A636-941D1220FB34}" destId="{18F01F6A-DE22-48F7-BEBB-19AA6DD3D497}" srcOrd="0" destOrd="1" presId="urn:microsoft.com/office/officeart/2005/8/layout/hList6"/>
    <dgm:cxn modelId="{73FABB8F-7001-4B7A-AB78-EE53467BB7FC}" srcId="{0C2A31C4-90B0-46F1-A9E1-7D58710E030E}" destId="{7E92D147-D2C5-4C35-AFF2-00F461C76560}" srcOrd="0" destOrd="0" parTransId="{6F61B423-F62B-4842-B7BA-F9D49DC2AA03}" sibTransId="{3AF9269B-26A9-4766-8B7A-061D742AC292}"/>
    <dgm:cxn modelId="{E31B5C65-9D09-494E-A688-E797E81C042A}" srcId="{58206153-51BE-43C5-B1A1-A3ED341199B6}" destId="{4902AA68-D0B9-4F1C-A636-941D1220FB34}" srcOrd="0" destOrd="0" parTransId="{9B344F56-7BE3-4BDC-A48C-263BC9C68F04}" sibTransId="{CD6C28C2-B71D-4EE2-9D4D-3F58657E0C51}"/>
    <dgm:cxn modelId="{BB938716-8B90-4E2F-95F4-5357C5979DA2}" type="presOf" srcId="{25A76BBF-33D9-4F04-8016-C184B3815BF2}" destId="{D1F34857-8E0C-42DA-8865-18F8E3BCA37B}" srcOrd="0" destOrd="0" presId="urn:microsoft.com/office/officeart/2005/8/layout/hList6"/>
    <dgm:cxn modelId="{EA0827E2-CDB1-43B9-8131-D967D1118669}" type="presOf" srcId="{56E0E129-5413-4DDF-87AF-AA15A6106BC4}" destId="{6FBDA423-C6F3-414C-B3EC-3DD3D9492BC6}" srcOrd="0" destOrd="5" presId="urn:microsoft.com/office/officeart/2005/8/layout/hList6"/>
    <dgm:cxn modelId="{6AA5033E-CE4B-4201-9A71-B5F6A679FAE5}" type="presOf" srcId="{3BF906A6-E7E1-4A9F-A696-08056203B749}" destId="{EC443C62-2A11-41C3-B439-CDD821419AEA}" srcOrd="0" destOrd="0" presId="urn:microsoft.com/office/officeart/2005/8/layout/hList6"/>
    <dgm:cxn modelId="{FDF3CCFA-73CC-49B1-9A9B-C68CCFB7EC90}" srcId="{0C2A31C4-90B0-46F1-A9E1-7D58710E030E}" destId="{FAF84A54-C2A8-452A-B670-81C14D7F8E15}" srcOrd="1" destOrd="0" parTransId="{D3D9639F-CE5F-4D41-8070-C833B6640D24}" sibTransId="{794981CA-21D4-4747-A6E5-FFEB7876F625}"/>
    <dgm:cxn modelId="{3146CA74-28C5-4AFC-B337-E45CC667BAE1}" type="presOf" srcId="{1F78A33F-E398-4894-B9A6-68846D7F50A5}" destId="{CAFF4910-B11B-46F0-933B-11C2BD1FFB67}" srcOrd="0" destOrd="3" presId="urn:microsoft.com/office/officeart/2005/8/layout/hList6"/>
    <dgm:cxn modelId="{506E5DB5-0841-4BF6-ACB2-DE6B86D881CA}" srcId="{0314F6A9-C690-4BA2-AAFB-375B39EDE24F}" destId="{56E0E129-5413-4DDF-87AF-AA15A6106BC4}" srcOrd="4" destOrd="0" parTransId="{8E9447E3-7E7A-49A6-A04A-C32FA9F6DBBB}" sibTransId="{0A12B85D-7BE2-4571-B365-8B6A6B7E5D0C}"/>
    <dgm:cxn modelId="{E0EF20BA-388A-461F-AFD7-E86C257B8F9B}" type="presOf" srcId="{7E690236-8B9F-48FB-8D14-4D84561D5DE7}" destId="{370E0B21-75B0-42CE-8653-5399C7B518F3}" srcOrd="0" destOrd="4" presId="urn:microsoft.com/office/officeart/2005/8/layout/hList6"/>
    <dgm:cxn modelId="{F6D15386-DEC4-412E-B305-2FB70D14A5BE}" srcId="{F5BC483E-6FD6-428D-9EBD-E432F02B445D}" destId="{B2245E8B-FAF8-425E-B0FD-CC3451B73B57}" srcOrd="1" destOrd="0" parTransId="{5E061AB2-68FC-4B16-A095-753EC2D52181}" sibTransId="{EEF3FCAD-FA32-460A-8514-889CA47241AD}"/>
    <dgm:cxn modelId="{59C57F28-E315-47DA-A859-4AB23721D048}" type="presOf" srcId="{0314F6A9-C690-4BA2-AAFB-375B39EDE24F}" destId="{6FBDA423-C6F3-414C-B3EC-3DD3D9492BC6}" srcOrd="0" destOrd="0" presId="urn:microsoft.com/office/officeart/2005/8/layout/hList6"/>
    <dgm:cxn modelId="{D29E90CC-B1A5-4884-BEB7-07B00A8A82C9}" srcId="{F5BC483E-6FD6-428D-9EBD-E432F02B445D}" destId="{03AB628C-62EF-45C6-85DE-6AB124DA9007}" srcOrd="2" destOrd="0" parTransId="{ECC43072-B002-4166-986B-E29CF376550B}" sibTransId="{94D45746-A3E5-48D2-B103-A42B9EA4107E}"/>
    <dgm:cxn modelId="{38AA9671-92E0-425D-A35A-44C8C2CB1FE2}" type="presOf" srcId="{FAF84A54-C2A8-452A-B670-81C14D7F8E15}" destId="{CAFF4910-B11B-46F0-933B-11C2BD1FFB67}" srcOrd="0" destOrd="2" presId="urn:microsoft.com/office/officeart/2005/8/layout/hList6"/>
    <dgm:cxn modelId="{97CD84DE-B9E6-4F28-8BEA-33B119790457}" type="presOf" srcId="{CA46969F-ACD0-471E-94CA-6935487E00CC}" destId="{391F7EFC-8BC4-4A00-8465-88CE214A6E48}" srcOrd="0" destOrd="2" presId="urn:microsoft.com/office/officeart/2005/8/layout/hList6"/>
    <dgm:cxn modelId="{C013B66C-0A77-404C-A139-14E7C1A72E9F}" srcId="{25A76BBF-33D9-4F04-8016-C184B3815BF2}" destId="{58206153-51BE-43C5-B1A1-A3ED341199B6}" srcOrd="0" destOrd="0" parTransId="{402C8D7D-52D2-4E2C-8875-9CC42AD868B9}" sibTransId="{EEFDACF4-B22A-4F81-A303-788A186CDE9E}"/>
    <dgm:cxn modelId="{7B90A6CD-7AC0-4F33-907B-FB7C574A69C6}" type="presOf" srcId="{50ACF23B-3222-45C3-979F-88B6E980939F}" destId="{EC443C62-2A11-41C3-B439-CDD821419AEA}" srcOrd="0" destOrd="2" presId="urn:microsoft.com/office/officeart/2005/8/layout/hList6"/>
    <dgm:cxn modelId="{08D0DE0D-6DBE-4454-8CAC-D4000F258612}" type="presOf" srcId="{A43AB9FE-3B9B-4D0A-B33A-E1D096F2B41B}" destId="{391F7EFC-8BC4-4A00-8465-88CE214A6E48}" srcOrd="0" destOrd="4" presId="urn:microsoft.com/office/officeart/2005/8/layout/hList6"/>
    <dgm:cxn modelId="{79262ACF-3171-4F10-9BCB-9C9A96A5BEB3}" type="presOf" srcId="{03AB628C-62EF-45C6-85DE-6AB124DA9007}" destId="{370E0B21-75B0-42CE-8653-5399C7B518F3}" srcOrd="0" destOrd="3" presId="urn:microsoft.com/office/officeart/2005/8/layout/hList6"/>
    <dgm:cxn modelId="{4B685991-FB8D-454D-8C2E-267923531B88}" type="presOf" srcId="{92228DB0-16A5-41D9-BB36-DAF91ADFE1D7}" destId="{370E0B21-75B0-42CE-8653-5399C7B518F3}" srcOrd="0" destOrd="1" presId="urn:microsoft.com/office/officeart/2005/8/layout/hList6"/>
    <dgm:cxn modelId="{3E45515B-459A-4F89-B7A9-5D79507BEAF1}" type="presOf" srcId="{1FE34650-DF2C-4DFE-AC3A-BE74860504FD}" destId="{EC443C62-2A11-41C3-B439-CDD821419AEA}" srcOrd="0" destOrd="1" presId="urn:microsoft.com/office/officeart/2005/8/layout/hList6"/>
    <dgm:cxn modelId="{E7C3F410-FE9E-403B-9A7B-0B7A47A906E5}" srcId="{0C2A31C4-90B0-46F1-A9E1-7D58710E030E}" destId="{DB90EC50-276E-4629-92E2-6F5611930246}" srcOrd="4" destOrd="0" parTransId="{758CEF93-902C-4C16-8E94-DD31D152C082}" sibTransId="{BF417473-DCB6-40AE-AA9E-FCCEE9A28F95}"/>
    <dgm:cxn modelId="{E4221940-D09E-4EF9-ACF7-4838A154E9A5}" type="presOf" srcId="{7E56B4B4-3BF2-46C0-BF48-F4AED93E4161}" destId="{6FBDA423-C6F3-414C-B3EC-3DD3D9492BC6}" srcOrd="0" destOrd="2" presId="urn:microsoft.com/office/officeart/2005/8/layout/hList6"/>
    <dgm:cxn modelId="{EA653E0A-7EA2-45A9-A6F9-D84E89D54CE6}" srcId="{25A76BBF-33D9-4F04-8016-C184B3815BF2}" destId="{AFCB2ABE-859D-42E1-85E1-D51951CFD38D}" srcOrd="3" destOrd="0" parTransId="{63DE5EEB-098E-4F9A-A8E4-B9558915AD85}" sibTransId="{313A86DA-310A-4D84-9FEE-0ADCB675F359}"/>
    <dgm:cxn modelId="{DDC82226-9A96-4ED5-A640-FDEB37757420}" type="presOf" srcId="{7E92D147-D2C5-4C35-AFF2-00F461C76560}" destId="{CAFF4910-B11B-46F0-933B-11C2BD1FFB67}" srcOrd="0" destOrd="1" presId="urn:microsoft.com/office/officeart/2005/8/layout/hList6"/>
    <dgm:cxn modelId="{57AB1C63-5DBB-4A66-8AFB-1B63B5FFE485}" srcId="{0314F6A9-C690-4BA2-AAFB-375B39EDE24F}" destId="{89E7013F-D164-4363-A6C1-359D06EE6E07}" srcOrd="2" destOrd="0" parTransId="{E60BDBCE-0A0C-4B05-823A-21CF23D481CA}" sibTransId="{92D3B9C6-E768-498E-AFA3-13E23397F727}"/>
    <dgm:cxn modelId="{05B3AA6E-029D-41EE-92EA-A5FEF7323C3A}" type="presOf" srcId="{824657B3-3A78-4C49-BB6F-7F10278C0729}" destId="{C149FADF-BD98-4699-973B-031ECD162B06}" srcOrd="0" destOrd="0" presId="urn:microsoft.com/office/officeart/2005/8/layout/hList6"/>
    <dgm:cxn modelId="{91F61BD9-10CA-42E1-8C3B-2097027FD78A}" srcId="{F5BC483E-6FD6-428D-9EBD-E432F02B445D}" destId="{7E690236-8B9F-48FB-8D14-4D84561D5DE7}" srcOrd="3" destOrd="0" parTransId="{66B73B4D-2CD1-4FCA-A84A-2B4CCF68E0F8}" sibTransId="{492DB888-43D7-4EFA-9959-C0C1B9DEAD3C}"/>
    <dgm:cxn modelId="{9147B39A-D9F1-4E2C-AFA0-7955F804B198}" type="presOf" srcId="{0C2A31C4-90B0-46F1-A9E1-7D58710E030E}" destId="{CAFF4910-B11B-46F0-933B-11C2BD1FFB67}" srcOrd="0" destOrd="0" presId="urn:microsoft.com/office/officeart/2005/8/layout/hList6"/>
    <dgm:cxn modelId="{D7F48AB3-D000-4EBB-9B19-D25AD6D981A0}" srcId="{AFCB2ABE-859D-42E1-85E1-D51951CFD38D}" destId="{6D2B5963-717D-4963-B808-7A1A45E130AE}" srcOrd="4" destOrd="0" parTransId="{623773D0-CF07-41F8-9BA5-624C88E20E6B}" sibTransId="{16876745-841D-405D-AAA1-A9A0ACCE9DAE}"/>
    <dgm:cxn modelId="{013846BA-220C-4610-B62F-99DB79E6EB7F}" srcId="{3BF906A6-E7E1-4A9F-A696-08056203B749}" destId="{0E5BF3D1-B9F6-4D43-9A99-DFB2D5D62502}" srcOrd="2" destOrd="0" parTransId="{31F7C628-424D-4A59-A445-583A1AC4D696}" sibTransId="{E9E62675-6365-46EA-8B10-3727C9156592}"/>
    <dgm:cxn modelId="{CB29DEF9-E978-47F3-B49A-DD46344F27AC}" srcId="{F5BC483E-6FD6-428D-9EBD-E432F02B445D}" destId="{92228DB0-16A5-41D9-BB36-DAF91ADFE1D7}" srcOrd="0" destOrd="0" parTransId="{836BAB8E-92DF-4BCB-8A57-A5CE4433E9AB}" sibTransId="{BBDDABA8-E068-4A46-A40E-0F1424BF5F3E}"/>
    <dgm:cxn modelId="{8EAAC5A9-5408-4A6A-84F4-E4316A2E9762}" srcId="{F5BC483E-6FD6-428D-9EBD-E432F02B445D}" destId="{6F013090-7A94-4ADF-B47F-3C864EA96D54}" srcOrd="4" destOrd="0" parTransId="{AB1F9657-6A93-47E5-8761-47F3DA4C6E36}" sibTransId="{053A894F-9863-4839-82B7-BC53909C2006}"/>
    <dgm:cxn modelId="{334788E0-BD84-41DA-B7B5-8A0FA8D55612}" type="presOf" srcId="{F5BC483E-6FD6-428D-9EBD-E432F02B445D}" destId="{370E0B21-75B0-42CE-8653-5399C7B518F3}" srcOrd="0" destOrd="0" presId="urn:microsoft.com/office/officeart/2005/8/layout/hList6"/>
    <dgm:cxn modelId="{3FCF1420-C9AA-496D-82A4-D5EDC75753F8}" type="presParOf" srcId="{D1F34857-8E0C-42DA-8865-18F8E3BCA37B}" destId="{18F01F6A-DE22-48F7-BEBB-19AA6DD3D497}" srcOrd="0" destOrd="0" presId="urn:microsoft.com/office/officeart/2005/8/layout/hList6"/>
    <dgm:cxn modelId="{303C131F-EAE4-4FBD-814C-BFCFDD10CE90}" type="presParOf" srcId="{D1F34857-8E0C-42DA-8865-18F8E3BCA37B}" destId="{E9747821-8614-4314-A3D3-59FF4A57A783}" srcOrd="1" destOrd="0" presId="urn:microsoft.com/office/officeart/2005/8/layout/hList6"/>
    <dgm:cxn modelId="{EDFB8DFC-F5B2-42A7-9676-AC7FA8A197E4}" type="presParOf" srcId="{D1F34857-8E0C-42DA-8865-18F8E3BCA37B}" destId="{EC443C62-2A11-41C3-B439-CDD821419AEA}" srcOrd="2" destOrd="0" presId="urn:microsoft.com/office/officeart/2005/8/layout/hList6"/>
    <dgm:cxn modelId="{415A5AED-C8F0-430B-8677-AB90602833B3}" type="presParOf" srcId="{D1F34857-8E0C-42DA-8865-18F8E3BCA37B}" destId="{43774A8F-887E-47D1-A1FB-3C1201A8311A}" srcOrd="3" destOrd="0" presId="urn:microsoft.com/office/officeart/2005/8/layout/hList6"/>
    <dgm:cxn modelId="{A27D9A69-8727-4F26-A0B9-927ED9816960}" type="presParOf" srcId="{D1F34857-8E0C-42DA-8865-18F8E3BCA37B}" destId="{C149FADF-BD98-4699-973B-031ECD162B06}" srcOrd="4" destOrd="0" presId="urn:microsoft.com/office/officeart/2005/8/layout/hList6"/>
    <dgm:cxn modelId="{485C8CE9-23E5-4CEA-9527-2D2374624598}" type="presParOf" srcId="{D1F34857-8E0C-42DA-8865-18F8E3BCA37B}" destId="{77FD88ED-B927-4897-A121-4A4797C11267}" srcOrd="5" destOrd="0" presId="urn:microsoft.com/office/officeart/2005/8/layout/hList6"/>
    <dgm:cxn modelId="{EAC43F7E-212A-4355-8FC6-B139EE9485F4}" type="presParOf" srcId="{D1F34857-8E0C-42DA-8865-18F8E3BCA37B}" destId="{391F7EFC-8BC4-4A00-8465-88CE214A6E48}" srcOrd="6" destOrd="0" presId="urn:microsoft.com/office/officeart/2005/8/layout/hList6"/>
    <dgm:cxn modelId="{619E4FF1-4B66-42E6-86F8-ADDA6C1947DC}" type="presParOf" srcId="{D1F34857-8E0C-42DA-8865-18F8E3BCA37B}" destId="{B47D46A4-3AC0-492C-96D0-D3B0BC19272A}" srcOrd="7" destOrd="0" presId="urn:microsoft.com/office/officeart/2005/8/layout/hList6"/>
    <dgm:cxn modelId="{71A0057C-B0FC-488E-917F-DCCE36085146}" type="presParOf" srcId="{D1F34857-8E0C-42DA-8865-18F8E3BCA37B}" destId="{370E0B21-75B0-42CE-8653-5399C7B518F3}" srcOrd="8" destOrd="0" presId="urn:microsoft.com/office/officeart/2005/8/layout/hList6"/>
    <dgm:cxn modelId="{3BE989DF-1089-4D44-A388-D896B418E2BF}" type="presParOf" srcId="{D1F34857-8E0C-42DA-8865-18F8E3BCA37B}" destId="{24B52C7A-A367-400E-A871-C9C7CD9DF5C3}" srcOrd="9" destOrd="0" presId="urn:microsoft.com/office/officeart/2005/8/layout/hList6"/>
    <dgm:cxn modelId="{2A1B039D-04AD-4F26-93D5-0AE3105D02D3}" type="presParOf" srcId="{D1F34857-8E0C-42DA-8865-18F8E3BCA37B}" destId="{6FBDA423-C6F3-414C-B3EC-3DD3D9492BC6}" srcOrd="10" destOrd="0" presId="urn:microsoft.com/office/officeart/2005/8/layout/hList6"/>
    <dgm:cxn modelId="{938E3991-6AF5-488C-89E8-2F0B2DBD0FC3}" type="presParOf" srcId="{D1F34857-8E0C-42DA-8865-18F8E3BCA37B}" destId="{4012A9CC-6451-4628-B1DE-910349D1BC3F}" srcOrd="11" destOrd="0" presId="urn:microsoft.com/office/officeart/2005/8/layout/hList6"/>
    <dgm:cxn modelId="{06B78A19-001C-4E37-80AD-E213C3AEFB8B}" type="presParOf" srcId="{D1F34857-8E0C-42DA-8865-18F8E3BCA37B}" destId="{CAFF4910-B11B-46F0-933B-11C2BD1FFB67}" srcOrd="1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5A76BBF-33D9-4F04-8016-C184B3815BF2}" type="doc">
      <dgm:prSet loTypeId="urn:microsoft.com/office/officeart/2005/8/layout/target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8206153-51BE-43C5-B1A1-A3ED341199B6}">
      <dgm:prSet phldrT="[Text]" custT="1"/>
      <dgm:spPr/>
      <dgm:t>
        <a:bodyPr/>
        <a:lstStyle/>
        <a:p>
          <a:pPr algn="l"/>
          <a:endParaRPr lang="en-US" sz="1200" b="1" i="0" u="none" dirty="0" smtClean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  <a:p>
          <a:pPr algn="l"/>
          <a:endParaRPr lang="en-US" sz="1200" b="1" i="0" u="none" dirty="0" smtClean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  <a:p>
          <a:pPr algn="l"/>
          <a:endParaRPr lang="en-US" sz="1200" b="1" i="0" u="none" dirty="0" smtClean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  <a:p>
          <a:pPr algn="l"/>
          <a:endParaRPr lang="en-US" sz="1200" b="1" i="0" u="none" dirty="0" smtClean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  <a:p>
          <a:pPr algn="l"/>
          <a:r>
            <a:rPr lang="en-US" sz="1200" b="1" i="0" u="non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Koordinasi</a:t>
          </a:r>
          <a:r>
            <a:rPr lang="en-US" sz="1200" b="1" i="0" u="non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en-US" sz="1200" b="1" i="0" u="non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dan</a:t>
          </a:r>
          <a:r>
            <a:rPr lang="en-US" sz="1200" b="1" i="0" u="non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en-US" sz="1200" b="1" i="0" u="non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Penyusunan</a:t>
          </a:r>
          <a:r>
            <a:rPr lang="en-US" sz="1200" b="1" i="0" u="non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en-US" sz="1200" b="1" i="0" u="non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Rencana</a:t>
          </a:r>
          <a:r>
            <a:rPr lang="en-US" sz="1200" b="1" i="0" u="non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en-US" sz="1200" b="1" i="0" u="non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Anggaran</a:t>
          </a:r>
          <a:r>
            <a:rPr lang="en-US" sz="1200" b="1" i="0" u="non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Daerah</a:t>
          </a:r>
          <a:r>
            <a:rPr lang="en-US" sz="1400" b="1" i="0" u="none" dirty="0" smtClean="0">
              <a:latin typeface="Arial" pitchFamily="34" charset="0"/>
              <a:cs typeface="Arial" pitchFamily="34" charset="0"/>
            </a:rPr>
            <a:t> </a:t>
          </a:r>
        </a:p>
        <a:p>
          <a:pPr algn="l"/>
          <a:endParaRPr lang="en-US" sz="1000" b="1" i="0" u="none" dirty="0" smtClean="0">
            <a:latin typeface="Arial" pitchFamily="34" charset="0"/>
            <a:cs typeface="Arial" pitchFamily="34" charset="0"/>
          </a:endParaRPr>
        </a:p>
        <a:p>
          <a:pPr algn="l"/>
          <a:r>
            <a:rPr lang="en-US" sz="1000" b="1" i="0" u="none" dirty="0" err="1" smtClean="0">
              <a:latin typeface="Arial" pitchFamily="34" charset="0"/>
              <a:cs typeface="Arial" pitchFamily="34" charset="0"/>
            </a:rPr>
            <a:t>Sebelum</a:t>
          </a:r>
          <a:r>
            <a:rPr lang="en-US" sz="1000" b="1" i="0" u="none" dirty="0" smtClean="0">
              <a:latin typeface="Arial" pitchFamily="34" charset="0"/>
              <a:cs typeface="Arial" pitchFamily="34" charset="0"/>
            </a:rPr>
            <a:t> : </a:t>
          </a:r>
          <a:r>
            <a:rPr lang="en-US" sz="1000" b="1" i="0" u="none" dirty="0" err="1" smtClean="0">
              <a:latin typeface="Arial" pitchFamily="34" charset="0"/>
              <a:cs typeface="Arial" pitchFamily="34" charset="0"/>
            </a:rPr>
            <a:t>Rp</a:t>
          </a:r>
          <a:r>
            <a:rPr lang="en-US" sz="1000" b="1" i="0" u="none" dirty="0" smtClean="0">
              <a:latin typeface="Arial" pitchFamily="34" charset="0"/>
              <a:cs typeface="Arial" pitchFamily="34" charset="0"/>
            </a:rPr>
            <a:t>. </a:t>
          </a:r>
          <a:r>
            <a:rPr lang="en-US" sz="1000" b="1" i="0" u="none" strike="noStrike" dirty="0" smtClean="0">
              <a:effectLst/>
              <a:latin typeface="Arial" pitchFamily="34" charset="0"/>
              <a:cs typeface="Arial" pitchFamily="34" charset="0"/>
            </a:rPr>
            <a:t>1.680.019.746,00</a:t>
          </a:r>
        </a:p>
        <a:p>
          <a:pPr algn="l"/>
          <a:r>
            <a:rPr lang="en-US" sz="1000" b="1" i="0" u="none" strike="noStrike" dirty="0" err="1" smtClean="0">
              <a:effectLst/>
              <a:latin typeface="Arial" pitchFamily="34" charset="0"/>
              <a:cs typeface="Arial" pitchFamily="34" charset="0"/>
            </a:rPr>
            <a:t>Sesudah</a:t>
          </a:r>
          <a:r>
            <a:rPr lang="en-US" sz="1000" b="1" i="0" u="none" strike="noStrike" dirty="0" smtClean="0">
              <a:effectLst/>
              <a:latin typeface="Arial" pitchFamily="34" charset="0"/>
              <a:cs typeface="Arial" pitchFamily="34" charset="0"/>
            </a:rPr>
            <a:t> :</a:t>
          </a:r>
          <a:r>
            <a:rPr lang="en-US" sz="1000" b="1" i="0" u="none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latin typeface="Arial" pitchFamily="34" charset="0"/>
              <a:cs typeface="Arial" pitchFamily="34" charset="0"/>
            </a:rPr>
            <a:t>Rp</a:t>
          </a:r>
          <a:r>
            <a:rPr lang="en-US" sz="1000" b="1" i="0" u="none" dirty="0" smtClean="0">
              <a:latin typeface="Arial" pitchFamily="34" charset="0"/>
              <a:cs typeface="Arial" pitchFamily="34" charset="0"/>
            </a:rPr>
            <a:t>. 1.560.745.634,00</a:t>
          </a:r>
        </a:p>
        <a:p>
          <a:pPr algn="l"/>
          <a:r>
            <a:rPr lang="en-US" sz="1000" dirty="0" err="1" smtClean="0">
              <a:latin typeface="Arial" pitchFamily="34" charset="0"/>
              <a:cs typeface="Arial" pitchFamily="34" charset="0"/>
            </a:rPr>
            <a:t>Selisih</a:t>
          </a:r>
          <a:r>
            <a:rPr lang="en-US" sz="1000" dirty="0" smtClean="0">
              <a:latin typeface="Arial" pitchFamily="34" charset="0"/>
              <a:cs typeface="Arial" pitchFamily="34" charset="0"/>
            </a:rPr>
            <a:t>      :(</a:t>
          </a:r>
          <a:r>
            <a:rPr lang="en-US" sz="1000" dirty="0" err="1" smtClean="0">
              <a:latin typeface="Arial" pitchFamily="34" charset="0"/>
              <a:cs typeface="Arial" pitchFamily="34" charset="0"/>
            </a:rPr>
            <a:t>Rp</a:t>
          </a:r>
          <a:r>
            <a:rPr lang="en-US" sz="1000" dirty="0" smtClean="0">
              <a:latin typeface="Arial" pitchFamily="34" charset="0"/>
              <a:cs typeface="Arial" pitchFamily="34" charset="0"/>
            </a:rPr>
            <a:t>     </a:t>
          </a:r>
          <a:r>
            <a:rPr lang="en-US" sz="1000" b="0" i="0" u="none" dirty="0" smtClean="0">
              <a:latin typeface="Arial" pitchFamily="34" charset="0"/>
              <a:cs typeface="Arial" pitchFamily="34" charset="0"/>
            </a:rPr>
            <a:t>119.274.112,00) </a:t>
          </a:r>
          <a:endParaRPr lang="en-US" sz="1000" dirty="0" smtClean="0">
            <a:latin typeface="Arial" pitchFamily="34" charset="0"/>
            <a:cs typeface="Arial" pitchFamily="34" charset="0"/>
          </a:endParaRPr>
        </a:p>
        <a:p>
          <a:pPr algn="r" rtl="0"/>
          <a:r>
            <a:rPr lang="nl-NL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 dan Penyusunan KUA dan PPAS</a:t>
          </a:r>
          <a:endParaRPr lang="en-US" sz="1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algn="r" rtl="0"/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Penyusunan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Perubahan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KUA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Perubahan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PPAS</a:t>
          </a:r>
          <a:endParaRPr lang="en-US" sz="1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algn="r" rtl="0"/>
          <a:r>
            <a:rPr lang="nn-NO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Koordinasi, Penyusunan dan Verifikasi RKA-SKPD</a:t>
          </a:r>
          <a:endParaRPr lang="en-US" sz="1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algn="r" rtl="0"/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Penyusunan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Verifikasi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Perubahan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RKA-SKPD</a:t>
          </a:r>
          <a:endParaRPr lang="en-US" sz="1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algn="r" rtl="0"/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Penyusunan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Verifikasi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DPA-SKPD</a:t>
          </a:r>
          <a:endParaRPr lang="en-US" sz="1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algn="r" rtl="0"/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Penyusunan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Verifikasi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Perubahan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DPA-SKPD</a:t>
          </a:r>
          <a:endParaRPr lang="en-US" sz="1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algn="r" rtl="0"/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Penyusunan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Peraturan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Daerah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tentang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APBD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Peraturan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Kepala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Daerah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tentang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Penjabaran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APBD</a:t>
          </a:r>
          <a:endParaRPr lang="en-US" sz="1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algn="r" rtl="0"/>
          <a:r>
            <a:rPr lang="es-E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</a:t>
          </a:r>
          <a:r>
            <a:rPr lang="es-E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dan </a:t>
          </a:r>
          <a:r>
            <a:rPr lang="es-E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Penyusunan</a:t>
          </a:r>
          <a:r>
            <a:rPr lang="es-E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Peraturan</a:t>
          </a:r>
          <a:r>
            <a:rPr lang="es-E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Daerah</a:t>
          </a:r>
          <a:r>
            <a:rPr lang="es-E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tentang</a:t>
          </a:r>
          <a:r>
            <a:rPr lang="es-E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Perubahan</a:t>
          </a:r>
          <a:r>
            <a:rPr lang="es-E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APBD dan </a:t>
          </a:r>
          <a:r>
            <a:rPr lang="es-E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Peraturan</a:t>
          </a:r>
          <a:r>
            <a:rPr lang="es-E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Kepala</a:t>
          </a:r>
          <a:r>
            <a:rPr lang="es-E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Daerah</a:t>
          </a:r>
          <a:r>
            <a:rPr lang="es-E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tentang</a:t>
          </a:r>
          <a:r>
            <a:rPr lang="es-E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Penjabaran</a:t>
          </a:r>
          <a:r>
            <a:rPr lang="es-E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Perubahan</a:t>
          </a:r>
          <a:r>
            <a:rPr lang="es-E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APBD</a:t>
          </a:r>
          <a:endParaRPr lang="en-US" sz="1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algn="r" rtl="0"/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Penyusunan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Regulasi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serta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Kebijakan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Bidang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Anggaran</a:t>
          </a:r>
          <a:endParaRPr lang="en-US" sz="1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algn="r" rtl="0"/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Pembinaan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Perencanaan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Penganggaran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Daerah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Pemerintah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Kabupaten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/Kota</a:t>
          </a:r>
          <a:endParaRPr lang="en-US" sz="10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402C8D7D-52D2-4E2C-8875-9CC42AD868B9}" type="parTrans" cxnId="{C013B66C-0A77-404C-A139-14E7C1A72E9F}">
      <dgm:prSet/>
      <dgm:spPr/>
      <dgm:t>
        <a:bodyPr/>
        <a:lstStyle/>
        <a:p>
          <a:endParaRPr lang="en-US" sz="2800"/>
        </a:p>
      </dgm:t>
    </dgm:pt>
    <dgm:pt modelId="{EEFDACF4-B22A-4F81-A303-788A186CDE9E}" type="sibTrans" cxnId="{C013B66C-0A77-404C-A139-14E7C1A72E9F}">
      <dgm:prSet/>
      <dgm:spPr/>
      <dgm:t>
        <a:bodyPr/>
        <a:lstStyle/>
        <a:p>
          <a:endParaRPr lang="en-US" sz="2800"/>
        </a:p>
      </dgm:t>
    </dgm:pt>
    <dgm:pt modelId="{09A56C31-8F36-4157-947F-CAC27CDF3CC2}">
      <dgm:prSet phldrT="[Text]" custT="1"/>
      <dgm:spPr/>
      <dgm:t>
        <a:bodyPr/>
        <a:lstStyle/>
        <a:p>
          <a:pPr algn="l"/>
          <a:r>
            <a:rPr lang="en-US" sz="1400" b="1" i="0" u="non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Penunjang</a:t>
          </a:r>
          <a:r>
            <a:rPr lang="en-US" sz="1400" b="1" i="0" u="non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en-US" sz="1400" b="1" i="0" u="non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Urusan</a:t>
          </a:r>
          <a:r>
            <a:rPr lang="en-US" sz="1400" b="1" i="0" u="non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en-US" sz="1400" b="1" i="0" u="non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Kewenangan</a:t>
          </a:r>
          <a:r>
            <a:rPr lang="en-US" sz="1400" b="1" i="0" u="non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en-US" sz="1400" b="1" i="0" u="non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Pengelolaan</a:t>
          </a:r>
          <a:r>
            <a:rPr lang="en-US" sz="1400" b="1" i="0" u="non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en-US" sz="1400" b="1" i="0" u="non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Keuangan</a:t>
          </a:r>
          <a:r>
            <a:rPr lang="en-US" sz="1400" b="1" i="0" u="non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Daerah</a:t>
          </a:r>
          <a:r>
            <a:rPr lang="en-US" sz="1000" b="1" i="0" u="none" dirty="0" smtClean="0">
              <a:latin typeface="Arial" pitchFamily="34" charset="0"/>
              <a:cs typeface="Arial" pitchFamily="34" charset="0"/>
            </a:rPr>
            <a:t> </a:t>
          </a:r>
        </a:p>
        <a:p>
          <a:pPr algn="l"/>
          <a:endParaRPr lang="en-US" sz="1000" b="1" i="0" u="none" dirty="0" smtClean="0">
            <a:latin typeface="Arial" pitchFamily="34" charset="0"/>
            <a:cs typeface="Arial" pitchFamily="34" charset="0"/>
          </a:endParaRPr>
        </a:p>
        <a:p>
          <a:pPr algn="l"/>
          <a:r>
            <a:rPr lang="en-US" sz="1000" b="1" i="0" u="none" dirty="0" err="1" smtClean="0">
              <a:latin typeface="Arial" pitchFamily="34" charset="0"/>
              <a:cs typeface="Arial" pitchFamily="34" charset="0"/>
            </a:rPr>
            <a:t>Sebelum</a:t>
          </a:r>
          <a:r>
            <a:rPr lang="en-US" sz="1000" b="1" i="0" u="none" dirty="0" smtClean="0">
              <a:latin typeface="Arial" pitchFamily="34" charset="0"/>
              <a:cs typeface="Arial" pitchFamily="34" charset="0"/>
            </a:rPr>
            <a:t>  : </a:t>
          </a:r>
          <a:r>
            <a:rPr lang="en-US" sz="1000" b="1" i="0" u="none" dirty="0" err="1" smtClean="0">
              <a:latin typeface="Arial" pitchFamily="34" charset="0"/>
              <a:cs typeface="Arial" pitchFamily="34" charset="0"/>
            </a:rPr>
            <a:t>Rp</a:t>
          </a:r>
          <a:r>
            <a:rPr lang="en-US" sz="1000" b="1" i="0" u="none" dirty="0" smtClean="0">
              <a:latin typeface="Arial" pitchFamily="34" charset="0"/>
              <a:cs typeface="Arial" pitchFamily="34" charset="0"/>
            </a:rPr>
            <a:t>.  </a:t>
          </a:r>
          <a:r>
            <a:rPr lang="en-US" sz="1000" b="1" i="0" u="none" strike="noStrike" dirty="0" smtClean="0">
              <a:effectLst/>
              <a:latin typeface="Arial" pitchFamily="34" charset="0"/>
              <a:cs typeface="Arial" pitchFamily="34" charset="0"/>
            </a:rPr>
            <a:t>431.774.000.360,00</a:t>
          </a:r>
          <a:endParaRPr lang="en-US" sz="1000" b="1" i="0" u="none" strike="noStrike" dirty="0" smtClean="0">
            <a:effectLst/>
            <a:latin typeface="Arial" pitchFamily="34" charset="0"/>
            <a:cs typeface="Arial" pitchFamily="34" charset="0"/>
          </a:endParaRPr>
        </a:p>
        <a:p>
          <a:pPr algn="l"/>
          <a:r>
            <a:rPr lang="en-US" sz="1000" b="1" i="0" u="none" strike="noStrike" dirty="0" err="1" smtClean="0">
              <a:effectLst/>
              <a:latin typeface="Arial" pitchFamily="34" charset="0"/>
              <a:cs typeface="Arial" pitchFamily="34" charset="0"/>
            </a:rPr>
            <a:t>Sesudah</a:t>
          </a:r>
          <a:r>
            <a:rPr lang="en-US" sz="1000" b="1" i="0" u="none" strike="noStrike" dirty="0" smtClean="0">
              <a:effectLst/>
              <a:latin typeface="Arial" pitchFamily="34" charset="0"/>
              <a:cs typeface="Arial" pitchFamily="34" charset="0"/>
            </a:rPr>
            <a:t>  : </a:t>
          </a:r>
          <a:r>
            <a:rPr lang="en-US" sz="1000" b="1" i="0" u="none" strike="noStrike" dirty="0" err="1" smtClean="0">
              <a:effectLst/>
              <a:latin typeface="Arial" pitchFamily="34" charset="0"/>
              <a:cs typeface="Arial" pitchFamily="34" charset="0"/>
            </a:rPr>
            <a:t>Rp</a:t>
          </a:r>
          <a:r>
            <a:rPr lang="en-US" sz="1000" b="1" i="0" u="none" strike="noStrike" dirty="0" smtClean="0">
              <a:effectLst/>
              <a:latin typeface="Arial" pitchFamily="34" charset="0"/>
              <a:cs typeface="Arial" pitchFamily="34" charset="0"/>
            </a:rPr>
            <a:t>.  430.964.000.360,00 </a:t>
          </a:r>
        </a:p>
        <a:p>
          <a:pPr algn="l"/>
          <a:r>
            <a:rPr lang="en-US" sz="1000" b="0" i="0" u="none" dirty="0" err="1" smtClean="0">
              <a:latin typeface="Arial" pitchFamily="34" charset="0"/>
              <a:cs typeface="Arial" pitchFamily="34" charset="0"/>
            </a:rPr>
            <a:t>Selisih</a:t>
          </a:r>
          <a:r>
            <a:rPr lang="en-US" sz="1000" b="0" i="0" u="none" dirty="0" smtClean="0">
              <a:latin typeface="Arial" pitchFamily="34" charset="0"/>
              <a:cs typeface="Arial" pitchFamily="34" charset="0"/>
            </a:rPr>
            <a:t>       : (</a:t>
          </a:r>
          <a:r>
            <a:rPr lang="en-US" sz="1000" b="0" i="0" u="none" dirty="0" err="1" smtClean="0">
              <a:latin typeface="Arial" pitchFamily="34" charset="0"/>
              <a:cs typeface="Arial" pitchFamily="34" charset="0"/>
            </a:rPr>
            <a:t>Rp</a:t>
          </a:r>
          <a:r>
            <a:rPr lang="en-US" sz="1000" b="0" i="0" u="none" dirty="0" smtClean="0">
              <a:latin typeface="Arial" pitchFamily="34" charset="0"/>
              <a:cs typeface="Arial" pitchFamily="34" charset="0"/>
            </a:rPr>
            <a:t>.       810.000.000,00) </a:t>
          </a:r>
          <a:endParaRPr lang="en-US" sz="1000" b="0" i="0" u="none" dirty="0" smtClean="0">
            <a:latin typeface="Arial" pitchFamily="34" charset="0"/>
            <a:cs typeface="Arial" pitchFamily="34" charset="0"/>
          </a:endParaRPr>
        </a:p>
        <a:p>
          <a:pPr algn="r" rtl="0"/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Analisis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Perencanaan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Penyaluran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Bantuan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Keuangan</a:t>
          </a:r>
          <a:endParaRPr lang="en-US" sz="1000" b="1" i="0" u="none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algn="r" rtl="0"/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Pengelolaan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Dana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Darurat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Mendesak</a:t>
          </a:r>
          <a:endParaRPr lang="en-US" sz="1000" b="1" i="0" u="none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algn="r" rtl="0"/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Pengelolaan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Dana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bagi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Hasil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Kabupaten</a:t>
          </a:r>
          <a:r>
            <a:rPr lang="en-US" sz="1000" b="1" i="0" u="none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/Kota</a:t>
          </a:r>
          <a:endParaRPr lang="en-US" sz="10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2AC0457A-C47F-4E9E-9880-12557FAFACCA}" type="sibTrans" cxnId="{97246153-8112-42AB-8556-AB1A96944723}">
      <dgm:prSet/>
      <dgm:spPr/>
      <dgm:t>
        <a:bodyPr/>
        <a:lstStyle/>
        <a:p>
          <a:endParaRPr lang="en-US"/>
        </a:p>
      </dgm:t>
    </dgm:pt>
    <dgm:pt modelId="{6195CFF2-698D-4922-84DD-EDA918A5FB6C}" type="parTrans" cxnId="{97246153-8112-42AB-8556-AB1A96944723}">
      <dgm:prSet/>
      <dgm:spPr/>
      <dgm:t>
        <a:bodyPr/>
        <a:lstStyle/>
        <a:p>
          <a:endParaRPr lang="en-US"/>
        </a:p>
      </dgm:t>
    </dgm:pt>
    <dgm:pt modelId="{DC653B8D-8782-4F98-9B46-762F6C46B707}" type="pres">
      <dgm:prSet presAssocID="{25A76BBF-33D9-4F04-8016-C184B3815BF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B4F0DE-C8D9-4540-A64D-D3A7D3C50971}" type="pres">
      <dgm:prSet presAssocID="{58206153-51BE-43C5-B1A1-A3ED341199B6}" presName="circle1" presStyleLbl="node1" presStyleIdx="0" presStyleCnt="2"/>
      <dgm:spPr/>
    </dgm:pt>
    <dgm:pt modelId="{FF35E1C1-D7C2-4768-841E-4D26C12F19BD}" type="pres">
      <dgm:prSet presAssocID="{58206153-51BE-43C5-B1A1-A3ED341199B6}" presName="space" presStyleCnt="0"/>
      <dgm:spPr/>
    </dgm:pt>
    <dgm:pt modelId="{6FD750C1-29E7-4687-A16E-205C32FAD0CB}" type="pres">
      <dgm:prSet presAssocID="{58206153-51BE-43C5-B1A1-A3ED341199B6}" presName="rect1" presStyleLbl="alignAcc1" presStyleIdx="0" presStyleCnt="2"/>
      <dgm:spPr/>
      <dgm:t>
        <a:bodyPr/>
        <a:lstStyle/>
        <a:p>
          <a:endParaRPr lang="en-US"/>
        </a:p>
      </dgm:t>
    </dgm:pt>
    <dgm:pt modelId="{E0A743E4-32EE-434F-A8C8-C7293B2B9E9A}" type="pres">
      <dgm:prSet presAssocID="{09A56C31-8F36-4157-947F-CAC27CDF3CC2}" presName="vertSpace2" presStyleLbl="node1" presStyleIdx="0" presStyleCnt="2"/>
      <dgm:spPr/>
    </dgm:pt>
    <dgm:pt modelId="{D124DE14-9191-4A1B-9DCC-28C6EC9C4C09}" type="pres">
      <dgm:prSet presAssocID="{09A56C31-8F36-4157-947F-CAC27CDF3CC2}" presName="circle2" presStyleLbl="node1" presStyleIdx="1" presStyleCnt="2"/>
      <dgm:spPr/>
    </dgm:pt>
    <dgm:pt modelId="{A0AB3DF8-F6A5-4087-9ED5-C2A089BD51CA}" type="pres">
      <dgm:prSet presAssocID="{09A56C31-8F36-4157-947F-CAC27CDF3CC2}" presName="rect2" presStyleLbl="alignAcc1" presStyleIdx="1" presStyleCnt="2" custScaleY="67365" custLinFactNeighborY="27413"/>
      <dgm:spPr/>
      <dgm:t>
        <a:bodyPr/>
        <a:lstStyle/>
        <a:p>
          <a:endParaRPr lang="en-US"/>
        </a:p>
      </dgm:t>
    </dgm:pt>
    <dgm:pt modelId="{372890B2-FEEC-4620-B8C4-A8AEDB38D3DA}" type="pres">
      <dgm:prSet presAssocID="{58206153-51BE-43C5-B1A1-A3ED341199B6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F9FBDC-B4F8-42EF-B2B8-5C2D362E54EE}" type="pres">
      <dgm:prSet presAssocID="{09A56C31-8F36-4157-947F-CAC27CDF3CC2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E12931C-ACE1-48EA-934D-8DECD71439DD}" type="presOf" srcId="{09A56C31-8F36-4157-947F-CAC27CDF3CC2}" destId="{A0AB3DF8-F6A5-4087-9ED5-C2A089BD51CA}" srcOrd="0" destOrd="0" presId="urn:microsoft.com/office/officeart/2005/8/layout/target3"/>
    <dgm:cxn modelId="{C013B66C-0A77-404C-A139-14E7C1A72E9F}" srcId="{25A76BBF-33D9-4F04-8016-C184B3815BF2}" destId="{58206153-51BE-43C5-B1A1-A3ED341199B6}" srcOrd="0" destOrd="0" parTransId="{402C8D7D-52D2-4E2C-8875-9CC42AD868B9}" sibTransId="{EEFDACF4-B22A-4F81-A303-788A186CDE9E}"/>
    <dgm:cxn modelId="{208FD821-CDD1-4567-BACD-AE467460B473}" type="presOf" srcId="{09A56C31-8F36-4157-947F-CAC27CDF3CC2}" destId="{A5F9FBDC-B4F8-42EF-B2B8-5C2D362E54EE}" srcOrd="1" destOrd="0" presId="urn:microsoft.com/office/officeart/2005/8/layout/target3"/>
    <dgm:cxn modelId="{97246153-8112-42AB-8556-AB1A96944723}" srcId="{25A76BBF-33D9-4F04-8016-C184B3815BF2}" destId="{09A56C31-8F36-4157-947F-CAC27CDF3CC2}" srcOrd="1" destOrd="0" parTransId="{6195CFF2-698D-4922-84DD-EDA918A5FB6C}" sibTransId="{2AC0457A-C47F-4E9E-9880-12557FAFACCA}"/>
    <dgm:cxn modelId="{0254E2BE-F580-4C70-A31D-4BB70C7263A4}" type="presOf" srcId="{58206153-51BE-43C5-B1A1-A3ED341199B6}" destId="{6FD750C1-29E7-4687-A16E-205C32FAD0CB}" srcOrd="0" destOrd="0" presId="urn:microsoft.com/office/officeart/2005/8/layout/target3"/>
    <dgm:cxn modelId="{94310A55-227E-4887-BEA9-1F67644C17D3}" type="presOf" srcId="{58206153-51BE-43C5-B1A1-A3ED341199B6}" destId="{372890B2-FEEC-4620-B8C4-A8AEDB38D3DA}" srcOrd="1" destOrd="0" presId="urn:microsoft.com/office/officeart/2005/8/layout/target3"/>
    <dgm:cxn modelId="{B446CC08-E343-4457-810A-5E8BDB861159}" type="presOf" srcId="{25A76BBF-33D9-4F04-8016-C184B3815BF2}" destId="{DC653B8D-8782-4F98-9B46-762F6C46B707}" srcOrd="0" destOrd="0" presId="urn:microsoft.com/office/officeart/2005/8/layout/target3"/>
    <dgm:cxn modelId="{CC6368E6-3BB3-48F6-A6EC-036230D2EAAC}" type="presParOf" srcId="{DC653B8D-8782-4F98-9B46-762F6C46B707}" destId="{38B4F0DE-C8D9-4540-A64D-D3A7D3C50971}" srcOrd="0" destOrd="0" presId="urn:microsoft.com/office/officeart/2005/8/layout/target3"/>
    <dgm:cxn modelId="{5287E8F6-DE7A-409C-A2EE-5CFA7D6C177E}" type="presParOf" srcId="{DC653B8D-8782-4F98-9B46-762F6C46B707}" destId="{FF35E1C1-D7C2-4768-841E-4D26C12F19BD}" srcOrd="1" destOrd="0" presId="urn:microsoft.com/office/officeart/2005/8/layout/target3"/>
    <dgm:cxn modelId="{75E8AD97-662B-48BC-880D-176DA4BF1073}" type="presParOf" srcId="{DC653B8D-8782-4F98-9B46-762F6C46B707}" destId="{6FD750C1-29E7-4687-A16E-205C32FAD0CB}" srcOrd="2" destOrd="0" presId="urn:microsoft.com/office/officeart/2005/8/layout/target3"/>
    <dgm:cxn modelId="{2639B83B-51A2-4A32-A5D8-8B6B75DF9D28}" type="presParOf" srcId="{DC653B8D-8782-4F98-9B46-762F6C46B707}" destId="{E0A743E4-32EE-434F-A8C8-C7293B2B9E9A}" srcOrd="3" destOrd="0" presId="urn:microsoft.com/office/officeart/2005/8/layout/target3"/>
    <dgm:cxn modelId="{FAACB816-CE13-4079-B6C2-CF15E8E025E5}" type="presParOf" srcId="{DC653B8D-8782-4F98-9B46-762F6C46B707}" destId="{D124DE14-9191-4A1B-9DCC-28C6EC9C4C09}" srcOrd="4" destOrd="0" presId="urn:microsoft.com/office/officeart/2005/8/layout/target3"/>
    <dgm:cxn modelId="{11FD3116-EEF2-4F61-AC4B-DDED9CFE9A32}" type="presParOf" srcId="{DC653B8D-8782-4F98-9B46-762F6C46B707}" destId="{A0AB3DF8-F6A5-4087-9ED5-C2A089BD51CA}" srcOrd="5" destOrd="0" presId="urn:microsoft.com/office/officeart/2005/8/layout/target3"/>
    <dgm:cxn modelId="{32DD1956-8131-4D06-B52E-9BA627C01A6D}" type="presParOf" srcId="{DC653B8D-8782-4F98-9B46-762F6C46B707}" destId="{372890B2-FEEC-4620-B8C4-A8AEDB38D3DA}" srcOrd="6" destOrd="0" presId="urn:microsoft.com/office/officeart/2005/8/layout/target3"/>
    <dgm:cxn modelId="{90E28F69-B446-470E-BC7F-C3E8B0D445F3}" type="presParOf" srcId="{DC653B8D-8782-4F98-9B46-762F6C46B707}" destId="{A5F9FBDC-B4F8-42EF-B2B8-5C2D362E54EE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5A76BBF-33D9-4F04-8016-C184B3815BF2}" type="doc">
      <dgm:prSet loTypeId="urn:microsoft.com/office/officeart/2005/8/layout/targe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8206153-51BE-43C5-B1A1-A3ED341199B6}">
      <dgm:prSet phldrT="[Text]" custT="1"/>
      <dgm:spPr/>
      <dgm:t>
        <a:bodyPr/>
        <a:lstStyle/>
        <a:p>
          <a:pPr algn="l"/>
          <a:r>
            <a:rPr lang="en-US" sz="1600" b="1" i="0" u="none" strike="noStrik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Koordinasi</a:t>
          </a:r>
          <a:r>
            <a:rPr lang="en-US" sz="1600" b="1" i="0" u="none" strike="noStrik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 </a:t>
          </a:r>
          <a:r>
            <a:rPr lang="en-US" sz="1600" b="1" i="0" u="none" strike="noStrik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dan</a:t>
          </a:r>
          <a:r>
            <a:rPr lang="en-US" sz="1600" b="1" i="0" u="none" strike="noStrik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 </a:t>
          </a:r>
          <a:r>
            <a:rPr lang="en-US" sz="1600" b="1" i="0" u="none" strike="noStrik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Pengelolaan</a:t>
          </a:r>
          <a:r>
            <a:rPr lang="en-US" sz="1600" b="1" i="0" u="none" strike="noStrik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 </a:t>
          </a:r>
          <a:r>
            <a:rPr lang="en-US" sz="1600" b="1" i="0" u="none" strike="noStrik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Perbendaharaan</a:t>
          </a:r>
          <a:r>
            <a:rPr lang="en-US" sz="1600" b="1" i="0" u="none" strike="noStrik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 Daerah</a:t>
          </a:r>
        </a:p>
        <a:p>
          <a:pPr algn="l"/>
          <a:r>
            <a:rPr lang="en-US" sz="1600" b="1" i="0" u="none" strike="noStrik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 </a:t>
          </a:r>
        </a:p>
        <a:p>
          <a:pPr algn="l"/>
          <a:r>
            <a:rPr lang="en-US" sz="1200" b="1" i="0" u="none" strike="noStrike" dirty="0" err="1" smtClean="0">
              <a:solidFill>
                <a:srgbClr val="000000"/>
              </a:solidFill>
              <a:effectLst/>
              <a:latin typeface="Arial"/>
            </a:rPr>
            <a:t>Sebelum</a:t>
          </a:r>
          <a:r>
            <a:rPr lang="en-US" sz="1200" b="1" i="0" u="none" strike="noStrike" dirty="0" smtClean="0">
              <a:solidFill>
                <a:srgbClr val="000000"/>
              </a:solidFill>
              <a:effectLst/>
              <a:latin typeface="Arial"/>
            </a:rPr>
            <a:t>  : </a:t>
          </a:r>
          <a:r>
            <a:rPr lang="en-US" sz="1200" b="1" i="0" u="none" strike="noStrike" dirty="0" err="1" smtClean="0">
              <a:solidFill>
                <a:srgbClr val="000000"/>
              </a:solidFill>
              <a:effectLst/>
              <a:latin typeface="Arial"/>
            </a:rPr>
            <a:t>Rp</a:t>
          </a:r>
          <a:r>
            <a:rPr lang="en-US" sz="1200" b="1" i="0" u="none" strike="noStrike" dirty="0" smtClean="0">
              <a:solidFill>
                <a:srgbClr val="000000"/>
              </a:solidFill>
              <a:effectLst/>
              <a:latin typeface="Arial"/>
            </a:rPr>
            <a:t>. 268.716.400,00 </a:t>
          </a:r>
        </a:p>
        <a:p>
          <a:pPr algn="l"/>
          <a:r>
            <a:rPr lang="en-US" sz="1200" b="1" i="0" u="none" strike="noStrike" dirty="0" err="1" smtClean="0">
              <a:solidFill>
                <a:srgbClr val="000000"/>
              </a:solidFill>
              <a:effectLst/>
              <a:latin typeface="Arial"/>
            </a:rPr>
            <a:t>Sesudah</a:t>
          </a:r>
          <a:r>
            <a:rPr lang="en-US" sz="1200" b="1" i="0" u="none" strike="noStrike" dirty="0" smtClean="0">
              <a:solidFill>
                <a:srgbClr val="000000"/>
              </a:solidFill>
              <a:effectLst/>
              <a:latin typeface="Arial"/>
            </a:rPr>
            <a:t>  : </a:t>
          </a:r>
          <a:r>
            <a:rPr lang="en-US" sz="1200" b="1" i="0" u="none" strike="noStrike" dirty="0" err="1" smtClean="0">
              <a:solidFill>
                <a:srgbClr val="000000"/>
              </a:solidFill>
              <a:effectLst/>
              <a:latin typeface="Arial"/>
            </a:rPr>
            <a:t>Rp</a:t>
          </a:r>
          <a:r>
            <a:rPr lang="en-US" sz="1200" b="1" i="0" u="none" strike="noStrike" dirty="0" smtClean="0">
              <a:solidFill>
                <a:srgbClr val="000000"/>
              </a:solidFill>
              <a:effectLst/>
              <a:latin typeface="Arial"/>
            </a:rPr>
            <a:t>. </a:t>
          </a:r>
          <a:r>
            <a:rPr lang="en-US" sz="1200" b="1" i="0" u="none" strike="noStrike" dirty="0" smtClean="0">
              <a:solidFill>
                <a:srgbClr val="000000"/>
              </a:solidFill>
              <a:effectLst/>
              <a:latin typeface="Arial"/>
            </a:rPr>
            <a:t>201.139.966,00</a:t>
          </a:r>
        </a:p>
        <a:p>
          <a:pPr algn="l"/>
          <a:r>
            <a:rPr lang="en-US" sz="1200" b="0" i="0" u="none" dirty="0" err="1" smtClean="0"/>
            <a:t>Selisih</a:t>
          </a:r>
          <a:r>
            <a:rPr lang="en-US" sz="1200" b="0" i="0" u="none" dirty="0" smtClean="0"/>
            <a:t>          : (</a:t>
          </a:r>
          <a:r>
            <a:rPr lang="en-US" sz="1200" b="0" i="0" u="none" dirty="0" err="1" smtClean="0"/>
            <a:t>Rp</a:t>
          </a:r>
          <a:r>
            <a:rPr lang="en-US" sz="1200" b="0" i="0" u="none" dirty="0" smtClean="0"/>
            <a:t>.      67.576.434,00 )</a:t>
          </a:r>
          <a:endParaRPr lang="en-US" sz="1200" b="1" i="0" u="none" strike="noStrike" dirty="0" smtClean="0">
            <a:solidFill>
              <a:srgbClr val="000000"/>
            </a:solidFill>
            <a:effectLst/>
            <a:latin typeface="Arial"/>
          </a:endParaRPr>
        </a:p>
        <a:p>
          <a:pPr algn="l"/>
          <a:endParaRPr lang="en-US" sz="1200" b="1" i="0" u="none" strike="noStrike" dirty="0" smtClean="0">
            <a:solidFill>
              <a:srgbClr val="000000"/>
            </a:solidFill>
            <a:effectLst/>
            <a:latin typeface="Arial"/>
          </a:endParaRPr>
        </a:p>
        <a:p>
          <a:pPr algn="r"/>
          <a:r>
            <a:rPr lang="nl-NL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Koordinasi dan Pengelolaan Kas Daerah</a:t>
          </a:r>
          <a:endParaRPr lang="en-US" sz="1200" b="0" i="0" u="none" strike="noStrike" dirty="0" smtClean="0">
            <a:solidFill>
              <a:srgbClr val="002060"/>
            </a:solidFill>
            <a:effectLst/>
            <a:latin typeface="Arial"/>
          </a:endParaRPr>
        </a:p>
        <a:p>
          <a:pPr algn="r" rtl="0"/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Koordinasi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Penyusunan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Laporan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Realisasi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Penerimaan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Pengeluaran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Kas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Daerah,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Laporan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Aliran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Kas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,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Pelaksanaan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Pemungutan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/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Pemotongan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Penyetoran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Perhitungan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Fihak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Ketiga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(PFK)</a:t>
          </a:r>
        </a:p>
        <a:p>
          <a:pPr algn="r" rtl="0"/>
          <a:r>
            <a:rPr lang="it-IT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Koordinasi, Fasilitasi, Asistensi, Sinkronisasi, Supervisi, Monitoring dan Evaluasi Pengelolaan Dana Perimbangan dan Dana Transfer Lainnya</a:t>
          </a:r>
          <a:endParaRPr lang="en-US" sz="1200" b="0" i="0" u="none" strike="noStrike" dirty="0" smtClean="0">
            <a:solidFill>
              <a:srgbClr val="002060"/>
            </a:solidFill>
            <a:effectLst/>
            <a:latin typeface="Arial"/>
          </a:endParaRPr>
        </a:p>
        <a:p>
          <a:pPr algn="r" rtl="0"/>
          <a:r>
            <a:rPr lang="fi-FI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Pembinaan Penatausahaan Keuangan Pemerintah Kabupaten/Kota</a:t>
          </a:r>
          <a:endParaRPr lang="en-US" sz="1200" b="0" i="0" u="none" strike="noStrike" dirty="0" smtClean="0">
            <a:solidFill>
              <a:srgbClr val="002060"/>
            </a:solidFill>
            <a:effectLst/>
            <a:latin typeface="Arial"/>
          </a:endParaRPr>
        </a:p>
        <a:p>
          <a:pPr algn="r" rtl="0"/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Penyiapan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,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Pelaksanaan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Pengendalian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Penerbitan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Anggaran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Kas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SPD</a:t>
          </a:r>
        </a:p>
        <a:p>
          <a:pPr algn="r" rtl="0"/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Penyusunan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Petunjuk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Teknis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Administrasi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Keuangan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yang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Berkaitan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dengan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Penerimaan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Pengeluaran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Kas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serta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Penatausahaan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Pertanggungjawaban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Sub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Kegiatan</a:t>
          </a:r>
          <a:endParaRPr lang="en-US" sz="1200" b="0" i="0" u="none" strike="noStrike" dirty="0" smtClean="0">
            <a:solidFill>
              <a:srgbClr val="002060"/>
            </a:solidFill>
            <a:effectLst/>
            <a:latin typeface="Arial"/>
          </a:endParaRPr>
        </a:p>
        <a:p>
          <a:pPr algn="r" rtl="0"/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Rekonsiliasi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Data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Penerimaan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Pengeluaran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Kas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serta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Pemungutan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Pemotongan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atas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SP2D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dengan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Instansi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Arial"/>
            </a:rPr>
            <a:t>Terkait</a:t>
          </a:r>
          <a:endParaRPr lang="en-US" sz="1200" b="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402C8D7D-52D2-4E2C-8875-9CC42AD868B9}" type="parTrans" cxnId="{C013B66C-0A77-404C-A139-14E7C1A72E9F}">
      <dgm:prSet/>
      <dgm:spPr/>
      <dgm:t>
        <a:bodyPr/>
        <a:lstStyle/>
        <a:p>
          <a:endParaRPr lang="en-US" sz="2800"/>
        </a:p>
      </dgm:t>
    </dgm:pt>
    <dgm:pt modelId="{EEFDACF4-B22A-4F81-A303-788A186CDE9E}" type="sibTrans" cxnId="{C013B66C-0A77-404C-A139-14E7C1A72E9F}">
      <dgm:prSet/>
      <dgm:spPr/>
      <dgm:t>
        <a:bodyPr/>
        <a:lstStyle/>
        <a:p>
          <a:endParaRPr lang="en-US" sz="2800"/>
        </a:p>
      </dgm:t>
    </dgm:pt>
    <dgm:pt modelId="{DC653B8D-8782-4F98-9B46-762F6C46B707}" type="pres">
      <dgm:prSet presAssocID="{25A76BBF-33D9-4F04-8016-C184B3815BF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B4F0DE-C8D9-4540-A64D-D3A7D3C50971}" type="pres">
      <dgm:prSet presAssocID="{58206153-51BE-43C5-B1A1-A3ED341199B6}" presName="circle1" presStyleLbl="node1" presStyleIdx="0" presStyleCnt="1"/>
      <dgm:spPr/>
    </dgm:pt>
    <dgm:pt modelId="{FF35E1C1-D7C2-4768-841E-4D26C12F19BD}" type="pres">
      <dgm:prSet presAssocID="{58206153-51BE-43C5-B1A1-A3ED341199B6}" presName="space" presStyleCnt="0"/>
      <dgm:spPr/>
    </dgm:pt>
    <dgm:pt modelId="{6FD750C1-29E7-4687-A16E-205C32FAD0CB}" type="pres">
      <dgm:prSet presAssocID="{58206153-51BE-43C5-B1A1-A3ED341199B6}" presName="rect1" presStyleLbl="alignAcc1" presStyleIdx="0" presStyleCnt="1"/>
      <dgm:spPr/>
      <dgm:t>
        <a:bodyPr/>
        <a:lstStyle/>
        <a:p>
          <a:endParaRPr lang="en-US"/>
        </a:p>
      </dgm:t>
    </dgm:pt>
    <dgm:pt modelId="{372890B2-FEEC-4620-B8C4-A8AEDB38D3DA}" type="pres">
      <dgm:prSet presAssocID="{58206153-51BE-43C5-B1A1-A3ED341199B6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24A5B0-F8CE-4C13-981E-0891B395B301}" type="presOf" srcId="{58206153-51BE-43C5-B1A1-A3ED341199B6}" destId="{6FD750C1-29E7-4687-A16E-205C32FAD0CB}" srcOrd="0" destOrd="0" presId="urn:microsoft.com/office/officeart/2005/8/layout/target3"/>
    <dgm:cxn modelId="{BB99A1C9-C20C-4E45-B23B-CA7DC1F812F6}" type="presOf" srcId="{25A76BBF-33D9-4F04-8016-C184B3815BF2}" destId="{DC653B8D-8782-4F98-9B46-762F6C46B707}" srcOrd="0" destOrd="0" presId="urn:microsoft.com/office/officeart/2005/8/layout/target3"/>
    <dgm:cxn modelId="{C013B66C-0A77-404C-A139-14E7C1A72E9F}" srcId="{25A76BBF-33D9-4F04-8016-C184B3815BF2}" destId="{58206153-51BE-43C5-B1A1-A3ED341199B6}" srcOrd="0" destOrd="0" parTransId="{402C8D7D-52D2-4E2C-8875-9CC42AD868B9}" sibTransId="{EEFDACF4-B22A-4F81-A303-788A186CDE9E}"/>
    <dgm:cxn modelId="{FD2149C4-0729-4001-ADB4-2DAC163BE9B4}" type="presOf" srcId="{58206153-51BE-43C5-B1A1-A3ED341199B6}" destId="{372890B2-FEEC-4620-B8C4-A8AEDB38D3DA}" srcOrd="1" destOrd="0" presId="urn:microsoft.com/office/officeart/2005/8/layout/target3"/>
    <dgm:cxn modelId="{D7488149-0C77-4367-A496-DE9511CA9B96}" type="presParOf" srcId="{DC653B8D-8782-4F98-9B46-762F6C46B707}" destId="{38B4F0DE-C8D9-4540-A64D-D3A7D3C50971}" srcOrd="0" destOrd="0" presId="urn:microsoft.com/office/officeart/2005/8/layout/target3"/>
    <dgm:cxn modelId="{164F17F1-3260-4D9B-8316-003A1A260458}" type="presParOf" srcId="{DC653B8D-8782-4F98-9B46-762F6C46B707}" destId="{FF35E1C1-D7C2-4768-841E-4D26C12F19BD}" srcOrd="1" destOrd="0" presId="urn:microsoft.com/office/officeart/2005/8/layout/target3"/>
    <dgm:cxn modelId="{F1F0E3C8-5F6A-4CD2-83B9-3F9A9D2F44C7}" type="presParOf" srcId="{DC653B8D-8782-4F98-9B46-762F6C46B707}" destId="{6FD750C1-29E7-4687-A16E-205C32FAD0CB}" srcOrd="2" destOrd="0" presId="urn:microsoft.com/office/officeart/2005/8/layout/target3"/>
    <dgm:cxn modelId="{C2A15739-B6C2-4177-8D7A-82AB71486F1E}" type="presParOf" srcId="{DC653B8D-8782-4F98-9B46-762F6C46B707}" destId="{372890B2-FEEC-4620-B8C4-A8AEDB38D3DA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5A76BBF-33D9-4F04-8016-C184B3815BF2}" type="doc">
      <dgm:prSet loTypeId="urn:microsoft.com/office/officeart/2005/8/layout/targe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8206153-51BE-43C5-B1A1-A3ED341199B6}">
      <dgm:prSet phldrT="[Text]" custT="1"/>
      <dgm:spPr/>
      <dgm:t>
        <a:bodyPr/>
        <a:lstStyle/>
        <a:p>
          <a:pPr algn="l"/>
          <a:r>
            <a:rPr lang="fi-FI" sz="1800" b="1" i="0" u="none" strike="noStrik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rPr>
            <a:t>Koordinasi dan Pelaksanaan Akuntansi dan Pelaporan Keuangan Daerah</a:t>
          </a:r>
          <a:r>
            <a:rPr lang="fi-FI" sz="1200" b="1" i="0" u="none" strike="noStrike" dirty="0" smtClean="0">
              <a:effectLst/>
              <a:latin typeface="Calibri"/>
            </a:rPr>
            <a:t> </a:t>
          </a:r>
        </a:p>
        <a:p>
          <a:pPr algn="l"/>
          <a:endParaRPr lang="fi-FI" sz="1200" b="1" i="0" u="none" strike="noStrike" dirty="0" smtClean="0">
            <a:effectLst/>
            <a:latin typeface="Calibri"/>
          </a:endParaRPr>
        </a:p>
        <a:p>
          <a:pPr algn="l"/>
          <a:r>
            <a:rPr lang="fi-FI" sz="1200" b="1" i="0" u="none" strike="noStrike" dirty="0" smtClean="0">
              <a:effectLst/>
              <a:latin typeface="Calibri"/>
            </a:rPr>
            <a:t>Sebelum: Rp. </a:t>
          </a:r>
          <a:r>
            <a:rPr lang="en-US" sz="1200" b="1" i="0" u="none" strike="noStrike" dirty="0" smtClean="0">
              <a:effectLst/>
              <a:latin typeface="Calibri"/>
            </a:rPr>
            <a:t>586.123.020,00 </a:t>
          </a:r>
        </a:p>
        <a:p>
          <a:pPr algn="l"/>
          <a:r>
            <a:rPr lang="en-US" sz="1200" b="1" i="0" u="none" strike="noStrike" dirty="0" err="1" smtClean="0">
              <a:effectLst/>
              <a:latin typeface="Calibri"/>
            </a:rPr>
            <a:t>Sesudah</a:t>
          </a:r>
          <a:r>
            <a:rPr lang="en-US" sz="1200" b="1" i="0" u="none" strike="noStrike" dirty="0" smtClean="0">
              <a:effectLst/>
              <a:latin typeface="Calibri"/>
            </a:rPr>
            <a:t> : </a:t>
          </a:r>
          <a:r>
            <a:rPr lang="en-US" sz="1200" b="1" i="0" u="none" strike="noStrike" dirty="0" err="1" smtClean="0">
              <a:effectLst/>
              <a:latin typeface="Calibri"/>
            </a:rPr>
            <a:t>Rp</a:t>
          </a:r>
          <a:r>
            <a:rPr lang="en-US" sz="1200" b="1" i="0" u="none" strike="noStrike" dirty="0" smtClean="0">
              <a:effectLst/>
              <a:latin typeface="Calibri"/>
            </a:rPr>
            <a:t>. 260.592.420,00</a:t>
          </a:r>
        </a:p>
        <a:p>
          <a:pPr algn="l"/>
          <a:r>
            <a:rPr lang="en-US" sz="1200" b="0" i="0" u="none" dirty="0" err="1" smtClean="0"/>
            <a:t>Selisih</a:t>
          </a:r>
          <a:r>
            <a:rPr lang="en-US" sz="1200" b="0" i="0" u="none" dirty="0" smtClean="0"/>
            <a:t>      : (Rp.325.530.600,00)</a:t>
          </a:r>
        </a:p>
        <a:p>
          <a:pPr algn="l"/>
          <a:r>
            <a:rPr lang="en-US" sz="1200" b="0" i="0" u="none" dirty="0" smtClean="0"/>
            <a:t> </a:t>
          </a:r>
          <a:endParaRPr lang="en-US" sz="1200" b="0" i="0" u="none" strike="noStrike" dirty="0" smtClean="0">
            <a:effectLst/>
            <a:latin typeface="Calibri"/>
          </a:endParaRPr>
        </a:p>
        <a:p>
          <a:pPr algn="r"/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Konsolidasi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Laporan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Keuangan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SKPD, BLUD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Laporan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Keuangan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Pemerintah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Daerah</a:t>
          </a:r>
          <a:endParaRPr lang="en-US" sz="1200" b="0" i="0" u="none" strike="noStrike" dirty="0" smtClean="0">
            <a:solidFill>
              <a:srgbClr val="002060"/>
            </a:solidFill>
            <a:effectLst/>
            <a:latin typeface="Arial"/>
          </a:endParaRPr>
        </a:p>
        <a:p>
          <a:pPr algn="r" rtl="0"/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Koordinasi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Penyusunan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Rancangan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Peraturan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Daerah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tentang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Pertanggungjawaban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Pelaksanaan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APBD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Kabupaten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/Kota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Rancangan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Peraturan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Kepala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Daerah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tentang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Penjabaran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Pertanggungjawaban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Pelaksanaan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APBD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Kabupaten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/Kota</a:t>
          </a:r>
          <a:endParaRPr lang="en-US" sz="1200" b="0" i="0" u="none" strike="noStrike" dirty="0" smtClean="0">
            <a:solidFill>
              <a:srgbClr val="002060"/>
            </a:solidFill>
            <a:effectLst/>
            <a:latin typeface="Arial"/>
          </a:endParaRPr>
        </a:p>
        <a:p>
          <a:pPr algn="r" rtl="0"/>
          <a:r>
            <a:rPr lang="fi-FI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Koordinasi Pelaksanaan Akuntansi Penerimaan dan Pengeluaran Kas Daerah</a:t>
          </a:r>
          <a:endParaRPr lang="en-US" sz="1200" b="0" i="0" u="none" strike="noStrike" dirty="0" smtClean="0">
            <a:solidFill>
              <a:srgbClr val="002060"/>
            </a:solidFill>
            <a:effectLst/>
            <a:latin typeface="Arial"/>
          </a:endParaRPr>
        </a:p>
        <a:p>
          <a:pPr algn="r" rtl="0"/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Koordinasi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Sinkronisasi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Penyelesaian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Tuntutan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Perbendaharaan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Tuntutan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Kerugian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Daerah</a:t>
          </a:r>
          <a:endParaRPr lang="en-US" sz="1200" b="0" i="0" u="none" strike="noStrike" dirty="0" smtClean="0">
            <a:solidFill>
              <a:srgbClr val="002060"/>
            </a:solidFill>
            <a:effectLst/>
            <a:latin typeface="Arial"/>
          </a:endParaRPr>
        </a:p>
        <a:p>
          <a:pPr algn="r" rtl="0"/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Pembinaan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Akuntansi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Pelaporan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Pertanggungjawaban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Pemerintah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Kabupaten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/Kota</a:t>
          </a:r>
          <a:endParaRPr lang="en-US" sz="1200" b="0" i="0" u="none" strike="noStrike" dirty="0" smtClean="0">
            <a:solidFill>
              <a:srgbClr val="002060"/>
            </a:solidFill>
            <a:effectLst/>
            <a:latin typeface="Arial"/>
          </a:endParaRPr>
        </a:p>
        <a:p>
          <a:pPr algn="r" rtl="0"/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Pembinaan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Pengelolaan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Keuangan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BLUD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Kabupaten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/Kota</a:t>
          </a:r>
          <a:endParaRPr lang="en-US" sz="1200" b="0" i="0" u="none" strike="noStrike" dirty="0" smtClean="0">
            <a:solidFill>
              <a:srgbClr val="002060"/>
            </a:solidFill>
            <a:effectLst/>
            <a:latin typeface="Arial"/>
          </a:endParaRPr>
        </a:p>
        <a:p>
          <a:pPr algn="r" rtl="0"/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Penyusunan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Kebijakan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Panduan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Teknis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Operasional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Penyelenggaraan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Akuntansi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Pemerintah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Daerah</a:t>
          </a:r>
          <a:endParaRPr lang="en-US" sz="1200" b="0" i="0" u="none" strike="noStrike" dirty="0" smtClean="0">
            <a:solidFill>
              <a:srgbClr val="002060"/>
            </a:solidFill>
            <a:effectLst/>
            <a:latin typeface="Arial"/>
          </a:endParaRPr>
        </a:p>
        <a:p>
          <a:pPr algn="r" rtl="0"/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Penyusunan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Tanggapan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/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Tindak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Lanjut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Terhadap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LHP BPK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atas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Laporan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Pertanggungjawaban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Pelaksanaan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APBD</a:t>
          </a:r>
          <a:endParaRPr lang="en-US" sz="1200" b="0" i="0" u="none" strike="noStrike" dirty="0" smtClean="0">
            <a:solidFill>
              <a:srgbClr val="002060"/>
            </a:solidFill>
            <a:effectLst/>
            <a:latin typeface="Arial"/>
          </a:endParaRPr>
        </a:p>
        <a:p>
          <a:pPr algn="r" rtl="0"/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Rekonsiliasi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Verifikasi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Aset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Kewajiban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Ekuitas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Pendapatan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Belanja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Pembiayaan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Pendapatan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-LO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dirty="0" err="1" smtClean="0">
              <a:solidFill>
                <a:srgbClr val="002060"/>
              </a:solidFill>
              <a:effectLst/>
              <a:latin typeface="Calibri"/>
            </a:rPr>
            <a:t>Beban</a:t>
          </a:r>
          <a:endParaRPr lang="en-US" sz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402C8D7D-52D2-4E2C-8875-9CC42AD868B9}" type="parTrans" cxnId="{C013B66C-0A77-404C-A139-14E7C1A72E9F}">
      <dgm:prSet/>
      <dgm:spPr/>
      <dgm:t>
        <a:bodyPr/>
        <a:lstStyle/>
        <a:p>
          <a:endParaRPr lang="en-US" sz="2800"/>
        </a:p>
      </dgm:t>
    </dgm:pt>
    <dgm:pt modelId="{EEFDACF4-B22A-4F81-A303-788A186CDE9E}" type="sibTrans" cxnId="{C013B66C-0A77-404C-A139-14E7C1A72E9F}">
      <dgm:prSet/>
      <dgm:spPr/>
      <dgm:t>
        <a:bodyPr/>
        <a:lstStyle/>
        <a:p>
          <a:endParaRPr lang="en-US" sz="2800"/>
        </a:p>
      </dgm:t>
    </dgm:pt>
    <dgm:pt modelId="{DC653B8D-8782-4F98-9B46-762F6C46B707}" type="pres">
      <dgm:prSet presAssocID="{25A76BBF-33D9-4F04-8016-C184B3815BF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B4F0DE-C8D9-4540-A64D-D3A7D3C50971}" type="pres">
      <dgm:prSet presAssocID="{58206153-51BE-43C5-B1A1-A3ED341199B6}" presName="circle1" presStyleLbl="node1" presStyleIdx="0" presStyleCnt="1"/>
      <dgm:spPr/>
    </dgm:pt>
    <dgm:pt modelId="{FF35E1C1-D7C2-4768-841E-4D26C12F19BD}" type="pres">
      <dgm:prSet presAssocID="{58206153-51BE-43C5-B1A1-A3ED341199B6}" presName="space" presStyleCnt="0"/>
      <dgm:spPr/>
    </dgm:pt>
    <dgm:pt modelId="{6FD750C1-29E7-4687-A16E-205C32FAD0CB}" type="pres">
      <dgm:prSet presAssocID="{58206153-51BE-43C5-B1A1-A3ED341199B6}" presName="rect1" presStyleLbl="alignAcc1" presStyleIdx="0" presStyleCnt="1"/>
      <dgm:spPr/>
      <dgm:t>
        <a:bodyPr/>
        <a:lstStyle/>
        <a:p>
          <a:endParaRPr lang="en-US"/>
        </a:p>
      </dgm:t>
    </dgm:pt>
    <dgm:pt modelId="{372890B2-FEEC-4620-B8C4-A8AEDB38D3DA}" type="pres">
      <dgm:prSet presAssocID="{58206153-51BE-43C5-B1A1-A3ED341199B6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F5EB7C-C0F8-4450-88EA-B0F6E6467F09}" type="presOf" srcId="{58206153-51BE-43C5-B1A1-A3ED341199B6}" destId="{6FD750C1-29E7-4687-A16E-205C32FAD0CB}" srcOrd="0" destOrd="0" presId="urn:microsoft.com/office/officeart/2005/8/layout/target3"/>
    <dgm:cxn modelId="{C013B66C-0A77-404C-A139-14E7C1A72E9F}" srcId="{25A76BBF-33D9-4F04-8016-C184B3815BF2}" destId="{58206153-51BE-43C5-B1A1-A3ED341199B6}" srcOrd="0" destOrd="0" parTransId="{402C8D7D-52D2-4E2C-8875-9CC42AD868B9}" sibTransId="{EEFDACF4-B22A-4F81-A303-788A186CDE9E}"/>
    <dgm:cxn modelId="{374C8531-9D21-4CFA-BB3C-149DD75B5D3D}" type="presOf" srcId="{25A76BBF-33D9-4F04-8016-C184B3815BF2}" destId="{DC653B8D-8782-4F98-9B46-762F6C46B707}" srcOrd="0" destOrd="0" presId="urn:microsoft.com/office/officeart/2005/8/layout/target3"/>
    <dgm:cxn modelId="{B6949819-6FC4-4BE2-B8F1-153D3FB82E28}" type="presOf" srcId="{58206153-51BE-43C5-B1A1-A3ED341199B6}" destId="{372890B2-FEEC-4620-B8C4-A8AEDB38D3DA}" srcOrd="1" destOrd="0" presId="urn:microsoft.com/office/officeart/2005/8/layout/target3"/>
    <dgm:cxn modelId="{667E221C-994B-4308-96D7-1E3FC03481DB}" type="presParOf" srcId="{DC653B8D-8782-4F98-9B46-762F6C46B707}" destId="{38B4F0DE-C8D9-4540-A64D-D3A7D3C50971}" srcOrd="0" destOrd="0" presId="urn:microsoft.com/office/officeart/2005/8/layout/target3"/>
    <dgm:cxn modelId="{B3895065-5593-48E5-BBF2-CC5D2F8BB8D2}" type="presParOf" srcId="{DC653B8D-8782-4F98-9B46-762F6C46B707}" destId="{FF35E1C1-D7C2-4768-841E-4D26C12F19BD}" srcOrd="1" destOrd="0" presId="urn:microsoft.com/office/officeart/2005/8/layout/target3"/>
    <dgm:cxn modelId="{BE0C4268-728F-48E4-A7D9-5504C784A86B}" type="presParOf" srcId="{DC653B8D-8782-4F98-9B46-762F6C46B707}" destId="{6FD750C1-29E7-4687-A16E-205C32FAD0CB}" srcOrd="2" destOrd="0" presId="urn:microsoft.com/office/officeart/2005/8/layout/target3"/>
    <dgm:cxn modelId="{95AF8FFC-3E6C-427D-B443-CDF627A3860E}" type="presParOf" srcId="{DC653B8D-8782-4F98-9B46-762F6C46B707}" destId="{372890B2-FEEC-4620-B8C4-A8AEDB38D3DA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5A76BBF-33D9-4F04-8016-C184B3815BF2}" type="doc">
      <dgm:prSet loTypeId="urn:microsoft.com/office/officeart/2005/8/layout/targe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8206153-51BE-43C5-B1A1-A3ED341199B6}">
      <dgm:prSet phldrT="[Text]" custT="1"/>
      <dgm:spPr/>
      <dgm:t>
        <a:bodyPr/>
        <a:lstStyle/>
        <a:p>
          <a:pPr algn="l"/>
          <a:r>
            <a:rPr lang="en-US" sz="1600" b="1" i="0" u="none" strike="noStrik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Pengelolaan</a:t>
          </a:r>
          <a:r>
            <a:rPr lang="en-US" sz="1600" b="1" i="0" u="none" strike="noStrik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 </a:t>
          </a:r>
          <a:r>
            <a:rPr lang="en-US" sz="1600" b="1" i="0" u="none" strike="noStrik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Barang</a:t>
          </a:r>
          <a:r>
            <a:rPr lang="en-US" sz="1600" b="1" i="0" u="none" strike="noStrik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 </a:t>
          </a:r>
          <a:r>
            <a:rPr lang="en-US" sz="1600" b="1" i="0" u="none" strike="noStrike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Milik</a:t>
          </a:r>
          <a:r>
            <a:rPr lang="en-US" sz="1600" b="1" i="0" u="none" strike="noStrike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 Daerah </a:t>
          </a:r>
        </a:p>
        <a:p>
          <a:pPr algn="l"/>
          <a:endParaRPr lang="en-US" sz="1600" b="1" i="0" u="none" strike="noStrike" dirty="0" smtClean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/>
          </a:endParaRPr>
        </a:p>
        <a:p>
          <a:pPr algn="l"/>
          <a:r>
            <a:rPr lang="en-US" sz="1200" b="1" i="0" u="none" strike="noStrike" dirty="0" err="1" smtClean="0">
              <a:solidFill>
                <a:srgbClr val="000000"/>
              </a:solidFill>
              <a:effectLst/>
              <a:latin typeface="Arial"/>
            </a:rPr>
            <a:t>Sebelum</a:t>
          </a:r>
          <a:r>
            <a:rPr lang="en-US" sz="1200" b="1" i="0" u="none" strike="noStrike" dirty="0" smtClean="0">
              <a:solidFill>
                <a:srgbClr val="000000"/>
              </a:solidFill>
              <a:effectLst/>
              <a:latin typeface="Arial"/>
            </a:rPr>
            <a:t>: </a:t>
          </a:r>
          <a:r>
            <a:rPr lang="en-US" sz="1200" b="1" i="0" u="none" strike="noStrike" dirty="0" err="1" smtClean="0">
              <a:solidFill>
                <a:srgbClr val="000000"/>
              </a:solidFill>
              <a:effectLst/>
              <a:latin typeface="Arial"/>
            </a:rPr>
            <a:t>Rp</a:t>
          </a:r>
          <a:r>
            <a:rPr lang="en-US" sz="1200" b="1" i="0" u="none" strike="noStrike" dirty="0" smtClean="0">
              <a:solidFill>
                <a:srgbClr val="000000"/>
              </a:solidFill>
              <a:effectLst/>
              <a:latin typeface="Arial"/>
            </a:rPr>
            <a:t>. 1.687.069.752,00 </a:t>
          </a:r>
        </a:p>
        <a:p>
          <a:pPr algn="l"/>
          <a:r>
            <a:rPr lang="en-US" sz="1200" b="1" i="0" u="none" strike="noStrike" dirty="0" err="1" smtClean="0">
              <a:solidFill>
                <a:srgbClr val="000000"/>
              </a:solidFill>
              <a:effectLst/>
              <a:latin typeface="Arial"/>
            </a:rPr>
            <a:t>Sesudah</a:t>
          </a:r>
          <a:r>
            <a:rPr lang="en-US" sz="1200" b="1" i="0" u="none" strike="noStrike" dirty="0" smtClean="0">
              <a:solidFill>
                <a:srgbClr val="000000"/>
              </a:solidFill>
              <a:effectLst/>
              <a:latin typeface="Arial"/>
            </a:rPr>
            <a:t>: </a:t>
          </a:r>
          <a:r>
            <a:rPr lang="en-US" sz="1200" b="1" i="0" u="none" strike="noStrike" dirty="0" err="1" smtClean="0">
              <a:solidFill>
                <a:srgbClr val="000000"/>
              </a:solidFill>
              <a:effectLst/>
              <a:latin typeface="Arial"/>
            </a:rPr>
            <a:t>Rp</a:t>
          </a:r>
          <a:r>
            <a:rPr lang="en-US" sz="1200" b="1" i="0" u="none" strike="noStrike" dirty="0" smtClean="0">
              <a:solidFill>
                <a:srgbClr val="000000"/>
              </a:solidFill>
              <a:effectLst/>
              <a:latin typeface="Arial"/>
            </a:rPr>
            <a:t>. </a:t>
          </a:r>
          <a:r>
            <a:rPr lang="en-US" sz="1200" b="1" i="0" u="none" strike="noStrike" dirty="0" smtClean="0">
              <a:solidFill>
                <a:srgbClr val="000000"/>
              </a:solidFill>
              <a:effectLst/>
              <a:latin typeface="Arial"/>
            </a:rPr>
            <a:t>1.332.726.654,00</a:t>
          </a:r>
        </a:p>
        <a:p>
          <a:pPr algn="l"/>
          <a:r>
            <a:rPr lang="en-US" sz="1200" b="0" i="0" u="none" strike="noStrike" dirty="0" err="1" smtClean="0">
              <a:solidFill>
                <a:srgbClr val="000000"/>
              </a:solidFill>
              <a:effectLst/>
              <a:latin typeface="Arial"/>
            </a:rPr>
            <a:t>Selisih</a:t>
          </a:r>
          <a:r>
            <a:rPr lang="en-US" sz="1200" b="0" i="0" u="none" strike="noStrike" dirty="0" smtClean="0">
              <a:solidFill>
                <a:srgbClr val="000000"/>
              </a:solidFill>
              <a:effectLst/>
              <a:latin typeface="Arial"/>
            </a:rPr>
            <a:t>    : (</a:t>
          </a:r>
          <a:r>
            <a:rPr lang="en-US" sz="1200" b="0" i="0" u="none" strike="noStrike" dirty="0" err="1" smtClean="0">
              <a:solidFill>
                <a:srgbClr val="000000"/>
              </a:solidFill>
              <a:effectLst/>
              <a:latin typeface="Arial"/>
            </a:rPr>
            <a:t>Rp</a:t>
          </a:r>
          <a:r>
            <a:rPr lang="en-US" sz="1200" b="0" i="0" u="none" strike="noStrike" dirty="0" smtClean="0">
              <a:solidFill>
                <a:srgbClr val="000000"/>
              </a:solidFill>
              <a:effectLst/>
              <a:latin typeface="Arial"/>
            </a:rPr>
            <a:t>. 354.343.098,00)</a:t>
          </a:r>
          <a:endParaRPr lang="en-US" sz="1200" b="0" i="0" u="none" strike="noStrike" dirty="0" smtClean="0">
            <a:solidFill>
              <a:srgbClr val="000000"/>
            </a:solidFill>
            <a:effectLst/>
            <a:latin typeface="Arial"/>
          </a:endParaRPr>
        </a:p>
        <a:p>
          <a:pPr algn="l"/>
          <a:endParaRPr lang="en-US" sz="1200" b="0" i="0" u="none" dirty="0" smtClean="0"/>
        </a:p>
        <a:p>
          <a:pPr algn="r"/>
          <a:r>
            <a:rPr lang="en-US" sz="1400" b="0" i="0" u="none" dirty="0" err="1" smtClean="0">
              <a:solidFill>
                <a:srgbClr val="002060"/>
              </a:solidFill>
            </a:rPr>
            <a:t>Optimalisasi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Penggunaan</a:t>
          </a:r>
          <a:r>
            <a:rPr lang="en-US" sz="1400" b="0" i="0" u="none" dirty="0" smtClean="0">
              <a:solidFill>
                <a:srgbClr val="002060"/>
              </a:solidFill>
            </a:rPr>
            <a:t>, </a:t>
          </a:r>
          <a:r>
            <a:rPr lang="en-US" sz="1400" b="0" i="0" u="none" dirty="0" err="1" smtClean="0">
              <a:solidFill>
                <a:srgbClr val="002060"/>
              </a:solidFill>
            </a:rPr>
            <a:t>Pemanfaatan</a:t>
          </a:r>
          <a:r>
            <a:rPr lang="en-US" sz="1400" b="0" i="0" u="none" dirty="0" smtClean="0">
              <a:solidFill>
                <a:srgbClr val="002060"/>
              </a:solidFill>
            </a:rPr>
            <a:t>, </a:t>
          </a:r>
          <a:r>
            <a:rPr lang="en-US" sz="1400" b="0" i="0" u="none" dirty="0" err="1" smtClean="0">
              <a:solidFill>
                <a:srgbClr val="002060"/>
              </a:solidFill>
            </a:rPr>
            <a:t>Pemindahtanganan</a:t>
          </a:r>
          <a:r>
            <a:rPr lang="en-US" sz="1400" b="0" i="0" u="none" dirty="0" smtClean="0">
              <a:solidFill>
                <a:srgbClr val="002060"/>
              </a:solidFill>
            </a:rPr>
            <a:t>, </a:t>
          </a:r>
          <a:r>
            <a:rPr lang="en-US" sz="1400" b="0" i="0" u="none" dirty="0" err="1" smtClean="0">
              <a:solidFill>
                <a:srgbClr val="002060"/>
              </a:solidFill>
            </a:rPr>
            <a:t>Pemusnahan</a:t>
          </a:r>
          <a:r>
            <a:rPr lang="en-US" sz="1400" b="0" i="0" u="none" dirty="0" smtClean="0">
              <a:solidFill>
                <a:srgbClr val="002060"/>
              </a:solidFill>
            </a:rPr>
            <a:t>, </a:t>
          </a:r>
          <a:r>
            <a:rPr lang="en-US" sz="1400" b="0" i="0" u="none" dirty="0" err="1" smtClean="0">
              <a:solidFill>
                <a:srgbClr val="002060"/>
              </a:solidFill>
            </a:rPr>
            <a:t>dan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Penghapusan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Barang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Milik</a:t>
          </a:r>
          <a:r>
            <a:rPr lang="en-US" sz="1400" b="0" i="0" u="none" dirty="0" smtClean="0">
              <a:solidFill>
                <a:srgbClr val="002060"/>
              </a:solidFill>
            </a:rPr>
            <a:t> Daerah</a:t>
          </a:r>
        </a:p>
        <a:p>
          <a:pPr algn="r" rtl="0"/>
          <a:r>
            <a:rPr lang="en-US" sz="1400" b="0" i="0" u="none" dirty="0" err="1" smtClean="0">
              <a:solidFill>
                <a:srgbClr val="002060"/>
              </a:solidFill>
            </a:rPr>
            <a:t>Penatausahaan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Barang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Milik</a:t>
          </a:r>
          <a:r>
            <a:rPr lang="en-US" sz="1400" b="0" i="0" u="none" dirty="0" smtClean="0">
              <a:solidFill>
                <a:srgbClr val="002060"/>
              </a:solidFill>
            </a:rPr>
            <a:t> Daerah</a:t>
          </a:r>
        </a:p>
        <a:p>
          <a:pPr algn="r" rtl="0"/>
          <a:r>
            <a:rPr lang="en-US" sz="1400" b="0" i="0" u="none" dirty="0" err="1" smtClean="0">
              <a:solidFill>
                <a:srgbClr val="002060"/>
              </a:solidFill>
            </a:rPr>
            <a:t>Pengamanan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Barang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Milik</a:t>
          </a:r>
          <a:r>
            <a:rPr lang="en-US" sz="1400" b="0" i="0" u="none" dirty="0" smtClean="0">
              <a:solidFill>
                <a:srgbClr val="002060"/>
              </a:solidFill>
            </a:rPr>
            <a:t> Daerah</a:t>
          </a:r>
        </a:p>
        <a:p>
          <a:pPr algn="r" rtl="0"/>
          <a:r>
            <a:rPr lang="en-US" sz="1400" b="0" i="0" u="none" dirty="0" err="1" smtClean="0">
              <a:solidFill>
                <a:srgbClr val="002060"/>
              </a:solidFill>
            </a:rPr>
            <a:t>Penilaian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Barang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Milik</a:t>
          </a:r>
          <a:r>
            <a:rPr lang="en-US" sz="1400" b="0" i="0" u="none" dirty="0" smtClean="0">
              <a:solidFill>
                <a:srgbClr val="002060"/>
              </a:solidFill>
            </a:rPr>
            <a:t> Daerah</a:t>
          </a:r>
        </a:p>
        <a:p>
          <a:pPr algn="r" rtl="0"/>
          <a:r>
            <a:rPr lang="en-US" sz="1400" b="0" i="0" u="none" dirty="0" err="1" smtClean="0">
              <a:solidFill>
                <a:srgbClr val="002060"/>
              </a:solidFill>
            </a:rPr>
            <a:t>Penyusunan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Kebijakan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Pengelolaan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Barang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Milik</a:t>
          </a:r>
          <a:r>
            <a:rPr lang="en-US" sz="1400" b="0" i="0" u="none" dirty="0" smtClean="0">
              <a:solidFill>
                <a:srgbClr val="002060"/>
              </a:solidFill>
            </a:rPr>
            <a:t> Daerah</a:t>
          </a:r>
        </a:p>
        <a:p>
          <a:pPr algn="r" rtl="0"/>
          <a:r>
            <a:rPr lang="en-US" sz="1400" b="0" i="0" u="none" dirty="0" err="1" smtClean="0">
              <a:solidFill>
                <a:srgbClr val="002060"/>
              </a:solidFill>
            </a:rPr>
            <a:t>Penyusunan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Perencanaan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Kebutuhan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Barang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Milik</a:t>
          </a:r>
          <a:r>
            <a:rPr lang="en-US" sz="1400" b="0" i="0" u="none" dirty="0" smtClean="0">
              <a:solidFill>
                <a:srgbClr val="002060"/>
              </a:solidFill>
            </a:rPr>
            <a:t> Daerah</a:t>
          </a:r>
        </a:p>
        <a:p>
          <a:pPr algn="r" rtl="0"/>
          <a:r>
            <a:rPr lang="en-US" sz="1400" b="0" i="0" u="none" dirty="0" err="1" smtClean="0">
              <a:solidFill>
                <a:srgbClr val="002060"/>
              </a:solidFill>
            </a:rPr>
            <a:t>Penyusunan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Standar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Barang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Milik</a:t>
          </a:r>
          <a:r>
            <a:rPr lang="en-US" sz="1400" b="0" i="0" u="none" dirty="0" smtClean="0">
              <a:solidFill>
                <a:srgbClr val="002060"/>
              </a:solidFill>
            </a:rPr>
            <a:t> Daerah </a:t>
          </a:r>
          <a:r>
            <a:rPr lang="en-US" sz="1400" b="0" i="0" u="none" dirty="0" err="1" smtClean="0">
              <a:solidFill>
                <a:srgbClr val="002060"/>
              </a:solidFill>
            </a:rPr>
            <a:t>dan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Standar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Kebutuhan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Barang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Milik</a:t>
          </a:r>
          <a:r>
            <a:rPr lang="en-US" sz="1400" b="0" i="0" u="none" dirty="0" smtClean="0">
              <a:solidFill>
                <a:srgbClr val="002060"/>
              </a:solidFill>
            </a:rPr>
            <a:t> Daerah</a:t>
          </a:r>
        </a:p>
        <a:p>
          <a:pPr algn="r" rtl="0"/>
          <a:r>
            <a:rPr lang="en-US" sz="1400" b="0" i="0" u="none" dirty="0" err="1" smtClean="0">
              <a:solidFill>
                <a:srgbClr val="002060"/>
              </a:solidFill>
            </a:rPr>
            <a:t>Penyusunan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Standar</a:t>
          </a:r>
          <a:r>
            <a:rPr lang="en-US" sz="1400" b="0" i="0" u="none" dirty="0" smtClean="0">
              <a:solidFill>
                <a:srgbClr val="002060"/>
              </a:solidFill>
            </a:rPr>
            <a:t> </a:t>
          </a:r>
          <a:r>
            <a:rPr lang="en-US" sz="1400" b="0" i="0" u="none" dirty="0" err="1" smtClean="0">
              <a:solidFill>
                <a:srgbClr val="002060"/>
              </a:solidFill>
            </a:rPr>
            <a:t>Harga</a:t>
          </a:r>
          <a:endParaRPr lang="en-US" sz="1400" b="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402C8D7D-52D2-4E2C-8875-9CC42AD868B9}" type="parTrans" cxnId="{C013B66C-0A77-404C-A139-14E7C1A72E9F}">
      <dgm:prSet/>
      <dgm:spPr/>
      <dgm:t>
        <a:bodyPr/>
        <a:lstStyle/>
        <a:p>
          <a:endParaRPr lang="en-US" sz="2800"/>
        </a:p>
      </dgm:t>
    </dgm:pt>
    <dgm:pt modelId="{EEFDACF4-B22A-4F81-A303-788A186CDE9E}" type="sibTrans" cxnId="{C013B66C-0A77-404C-A139-14E7C1A72E9F}">
      <dgm:prSet/>
      <dgm:spPr/>
      <dgm:t>
        <a:bodyPr/>
        <a:lstStyle/>
        <a:p>
          <a:endParaRPr lang="en-US" sz="2800"/>
        </a:p>
      </dgm:t>
    </dgm:pt>
    <dgm:pt modelId="{DC653B8D-8782-4F98-9B46-762F6C46B707}" type="pres">
      <dgm:prSet presAssocID="{25A76BBF-33D9-4F04-8016-C184B3815BF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B4F0DE-C8D9-4540-A64D-D3A7D3C50971}" type="pres">
      <dgm:prSet presAssocID="{58206153-51BE-43C5-B1A1-A3ED341199B6}" presName="circle1" presStyleLbl="node1" presStyleIdx="0" presStyleCnt="1"/>
      <dgm:spPr/>
    </dgm:pt>
    <dgm:pt modelId="{FF35E1C1-D7C2-4768-841E-4D26C12F19BD}" type="pres">
      <dgm:prSet presAssocID="{58206153-51BE-43C5-B1A1-A3ED341199B6}" presName="space" presStyleCnt="0"/>
      <dgm:spPr/>
    </dgm:pt>
    <dgm:pt modelId="{6FD750C1-29E7-4687-A16E-205C32FAD0CB}" type="pres">
      <dgm:prSet presAssocID="{58206153-51BE-43C5-B1A1-A3ED341199B6}" presName="rect1" presStyleLbl="alignAcc1" presStyleIdx="0" presStyleCnt="1" custLinFactNeighborY="493"/>
      <dgm:spPr/>
      <dgm:t>
        <a:bodyPr/>
        <a:lstStyle/>
        <a:p>
          <a:endParaRPr lang="en-US"/>
        </a:p>
      </dgm:t>
    </dgm:pt>
    <dgm:pt modelId="{372890B2-FEEC-4620-B8C4-A8AEDB38D3DA}" type="pres">
      <dgm:prSet presAssocID="{58206153-51BE-43C5-B1A1-A3ED341199B6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13B66C-0A77-404C-A139-14E7C1A72E9F}" srcId="{25A76BBF-33D9-4F04-8016-C184B3815BF2}" destId="{58206153-51BE-43C5-B1A1-A3ED341199B6}" srcOrd="0" destOrd="0" parTransId="{402C8D7D-52D2-4E2C-8875-9CC42AD868B9}" sibTransId="{EEFDACF4-B22A-4F81-A303-788A186CDE9E}"/>
    <dgm:cxn modelId="{41A0E478-6B46-4912-976E-2B454F252B53}" type="presOf" srcId="{25A76BBF-33D9-4F04-8016-C184B3815BF2}" destId="{DC653B8D-8782-4F98-9B46-762F6C46B707}" srcOrd="0" destOrd="0" presId="urn:microsoft.com/office/officeart/2005/8/layout/target3"/>
    <dgm:cxn modelId="{F6DA9C8B-2804-4096-B652-5A3E137B21C8}" type="presOf" srcId="{58206153-51BE-43C5-B1A1-A3ED341199B6}" destId="{6FD750C1-29E7-4687-A16E-205C32FAD0CB}" srcOrd="0" destOrd="0" presId="urn:microsoft.com/office/officeart/2005/8/layout/target3"/>
    <dgm:cxn modelId="{F1E6FEBF-FE96-4476-A9B0-57DC4E3EE460}" type="presOf" srcId="{58206153-51BE-43C5-B1A1-A3ED341199B6}" destId="{372890B2-FEEC-4620-B8C4-A8AEDB38D3DA}" srcOrd="1" destOrd="0" presId="urn:microsoft.com/office/officeart/2005/8/layout/target3"/>
    <dgm:cxn modelId="{B661C291-7D21-427C-8A27-B9EA652922E7}" type="presParOf" srcId="{DC653B8D-8782-4F98-9B46-762F6C46B707}" destId="{38B4F0DE-C8D9-4540-A64D-D3A7D3C50971}" srcOrd="0" destOrd="0" presId="urn:microsoft.com/office/officeart/2005/8/layout/target3"/>
    <dgm:cxn modelId="{C79CFF60-8134-459B-8B6E-77D63974D0B8}" type="presParOf" srcId="{DC653B8D-8782-4F98-9B46-762F6C46B707}" destId="{FF35E1C1-D7C2-4768-841E-4D26C12F19BD}" srcOrd="1" destOrd="0" presId="urn:microsoft.com/office/officeart/2005/8/layout/target3"/>
    <dgm:cxn modelId="{1F71DFE6-67A6-492A-822A-3573C1218F53}" type="presParOf" srcId="{DC653B8D-8782-4F98-9B46-762F6C46B707}" destId="{6FD750C1-29E7-4687-A16E-205C32FAD0CB}" srcOrd="2" destOrd="0" presId="urn:microsoft.com/office/officeart/2005/8/layout/target3"/>
    <dgm:cxn modelId="{4FD9A23C-7802-48A1-9FA3-EC6AFDB779A1}" type="presParOf" srcId="{DC653B8D-8782-4F98-9B46-762F6C46B707}" destId="{372890B2-FEEC-4620-B8C4-A8AEDB38D3DA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62A8D6-7807-4B59-A131-68AE8AC4150F}" type="doc">
      <dgm:prSet loTypeId="urn:microsoft.com/office/officeart/2005/8/layout/hProcess9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36DE90-7DF6-451E-9DA6-DFC6A35A3E87}">
      <dgm:prSet phldrT="[Text]" custT="1"/>
      <dgm:spPr/>
      <dgm:t>
        <a:bodyPr/>
        <a:lstStyle/>
        <a:p>
          <a:r>
            <a:rPr lang="en-US" sz="800" b="1" dirty="0" smtClean="0">
              <a:latin typeface="Arial" pitchFamily="34" charset="0"/>
              <a:cs typeface="Arial" pitchFamily="34" charset="0"/>
            </a:rPr>
            <a:t>DANA TRANSFER BAGI HASIL (DBH)</a:t>
          </a:r>
        </a:p>
        <a:p>
          <a:r>
            <a:rPr lang="en-US" sz="8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dirty="0" smtClean="0">
              <a:latin typeface="Arial" pitchFamily="34" charset="0"/>
              <a:cs typeface="Arial" pitchFamily="34" charset="0"/>
            </a:rPr>
            <a:t>: 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 95.949.257.000</a:t>
          </a:r>
          <a:endParaRPr lang="en-US" sz="800" dirty="0">
            <a:latin typeface="Arial" pitchFamily="34" charset="0"/>
            <a:cs typeface="Arial" pitchFamily="34" charset="0"/>
          </a:endParaRPr>
        </a:p>
      </dgm:t>
    </dgm:pt>
    <dgm:pt modelId="{DD17D2D4-93DA-45D3-A9BF-27F14CBFF557}" type="parTrans" cxnId="{BE165F5F-A022-4291-9B55-8300BB1C6569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1F626BF8-D707-4036-8079-8A5225CD8E34}" type="sibTrans" cxnId="{BE165F5F-A022-4291-9B55-8300BB1C6569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5D9F83DC-D078-4322-B67E-DB3DDAFC5E31}">
      <dgm:prSet phldrT="[Text]" custT="1"/>
      <dgm:spPr/>
      <dgm:t>
        <a:bodyPr/>
        <a:lstStyle/>
        <a:p>
          <a:r>
            <a:rPr lang="en-US" sz="800" b="1" dirty="0" smtClean="0">
              <a:latin typeface="Arial" pitchFamily="34" charset="0"/>
              <a:cs typeface="Arial" pitchFamily="34" charset="0"/>
            </a:rPr>
            <a:t>DANA ALOKASI UMUM (DAU) </a:t>
          </a:r>
        </a:p>
        <a:p>
          <a:r>
            <a:rPr lang="en-US" sz="8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dirty="0" smtClean="0">
              <a:latin typeface="Arial" pitchFamily="34" charset="0"/>
              <a:cs typeface="Arial" pitchFamily="34" charset="0"/>
            </a:rPr>
            <a:t>: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 1.184.456.351.000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DAU SPESIFIK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94.639.780.000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DAU NON SPESIFIK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1.089.816.571.000</a:t>
          </a:r>
          <a:endParaRPr lang="en-US" sz="800" dirty="0">
            <a:latin typeface="Arial" pitchFamily="34" charset="0"/>
            <a:cs typeface="Arial" pitchFamily="34" charset="0"/>
          </a:endParaRPr>
        </a:p>
      </dgm:t>
    </dgm:pt>
    <dgm:pt modelId="{2D011547-5253-46A7-B5A2-8E1D23C7025C}" type="parTrans" cxnId="{100CC4F2-B9DE-44DA-8F41-B59D36F011DF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D35E223E-F107-43BE-A71A-DEE187AAC3F1}" type="sibTrans" cxnId="{100CC4F2-B9DE-44DA-8F41-B59D36F011DF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7FE309CB-6256-4C2A-BA9B-4B735C5A93EC}">
      <dgm:prSet phldrT="[Text]" custT="1"/>
      <dgm:spPr/>
      <dgm:t>
        <a:bodyPr/>
        <a:lstStyle/>
        <a:p>
          <a:r>
            <a:rPr lang="en-US" sz="800" b="1" dirty="0" smtClean="0">
              <a:latin typeface="Arial" pitchFamily="34" charset="0"/>
              <a:cs typeface="Arial" pitchFamily="34" charset="0"/>
            </a:rPr>
            <a:t>DANA ALOKASI KHUSUS (DAK)</a:t>
          </a:r>
        </a:p>
        <a:p>
          <a:r>
            <a:rPr lang="en-US" sz="8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dirty="0" smtClean="0">
              <a:latin typeface="Arial" pitchFamily="34" charset="0"/>
              <a:cs typeface="Arial" pitchFamily="34" charset="0"/>
            </a:rPr>
            <a:t>: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400.115.540.000</a:t>
          </a:r>
        </a:p>
        <a:p>
          <a:endParaRPr lang="en-US" sz="800" dirty="0" smtClean="0">
            <a:latin typeface="Arial" pitchFamily="34" charset="0"/>
            <a:cs typeface="Arial" pitchFamily="34" charset="0"/>
          </a:endParaRP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DAK NON FISIK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382.146.277.000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DAK FISIK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17.969.263.000</a:t>
          </a:r>
          <a:endParaRPr lang="en-US" sz="800" b="0" dirty="0" smtClean="0">
            <a:latin typeface="Arial" pitchFamily="34" charset="0"/>
            <a:cs typeface="Arial" pitchFamily="34" charset="0"/>
          </a:endParaRPr>
        </a:p>
      </dgm:t>
    </dgm:pt>
    <dgm:pt modelId="{4583F1FD-88A3-43EA-90F6-1706D2544AAB}" type="parTrans" cxnId="{F4861BA0-202A-46DD-90FD-E06ACC004B69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91BD7F72-1FE6-4AFD-B202-B5745B8E1B48}" type="sibTrans" cxnId="{F4861BA0-202A-46DD-90FD-E06ACC004B69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57355DBD-2003-4D9F-92DC-183FDECAFA7F}">
      <dgm:prSet custT="1"/>
      <dgm:spPr/>
      <dgm:t>
        <a:bodyPr/>
        <a:lstStyle/>
        <a:p>
          <a:r>
            <a:rPr lang="en-US" sz="800" b="1" dirty="0" smtClean="0">
              <a:latin typeface="Arial" pitchFamily="34" charset="0"/>
              <a:cs typeface="Arial" pitchFamily="34" charset="0"/>
            </a:rPr>
            <a:t>INSENTIF FISKAL</a:t>
          </a:r>
        </a:p>
        <a:p>
          <a:r>
            <a:rPr lang="en-US" sz="8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dirty="0" smtClean="0">
              <a:latin typeface="Arial" pitchFamily="34" charset="0"/>
              <a:cs typeface="Arial" pitchFamily="34" charset="0"/>
            </a:rPr>
            <a:t>: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7.699.226.000</a:t>
          </a:r>
          <a:endParaRPr lang="en-US" sz="800" dirty="0">
            <a:latin typeface="Arial" pitchFamily="34" charset="0"/>
            <a:cs typeface="Arial" pitchFamily="34" charset="0"/>
          </a:endParaRPr>
        </a:p>
      </dgm:t>
    </dgm:pt>
    <dgm:pt modelId="{F877FC3D-87D4-434E-B1CC-8ADD28C93F1F}" type="parTrans" cxnId="{DED9CCB3-8D27-4178-80EE-EB5371EDB6AC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CFEBB82D-0563-4CD5-9A5D-2AA46AFF67A2}" type="sibTrans" cxnId="{DED9CCB3-8D27-4178-80EE-EB5371EDB6AC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E4A5A2EE-D7B5-4E19-A1D3-29E77AEBAC3E}">
      <dgm:prSet custT="1"/>
      <dgm:spPr/>
      <dgm:t>
        <a:bodyPr/>
        <a:lstStyle/>
        <a:p>
          <a:r>
            <a:rPr lang="en-US" sz="800" b="1" dirty="0" smtClean="0">
              <a:latin typeface="Arial" pitchFamily="34" charset="0"/>
              <a:cs typeface="Arial" pitchFamily="34" charset="0"/>
            </a:rPr>
            <a:t>DANA DESA</a:t>
          </a:r>
        </a:p>
        <a:p>
          <a:r>
            <a:rPr lang="en-US" sz="800" dirty="0" err="1" smtClean="0">
              <a:latin typeface="Arial" pitchFamily="34" charset="0"/>
              <a:cs typeface="Arial" pitchFamily="34" charset="0"/>
            </a:rPr>
            <a:t>Anggaran</a:t>
          </a:r>
          <a:endParaRPr lang="en-US" sz="800" dirty="0" smtClean="0">
            <a:latin typeface="Arial" pitchFamily="34" charset="0"/>
            <a:cs typeface="Arial" pitchFamily="34" charset="0"/>
          </a:endParaRP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239.462.348.000</a:t>
          </a:r>
        </a:p>
        <a:p>
          <a:endParaRPr lang="en-US" sz="800" dirty="0">
            <a:latin typeface="Arial" pitchFamily="34" charset="0"/>
            <a:cs typeface="Arial" pitchFamily="34" charset="0"/>
          </a:endParaRPr>
        </a:p>
      </dgm:t>
    </dgm:pt>
    <dgm:pt modelId="{69E63D13-DBC1-4BC9-9BB7-327EF9FA5F3B}" type="parTrans" cxnId="{94F71570-DA0C-40CA-B88D-D7A5EC4E30DD}">
      <dgm:prSet/>
      <dgm:spPr/>
      <dgm:t>
        <a:bodyPr/>
        <a:lstStyle/>
        <a:p>
          <a:endParaRPr lang="en-US" sz="800"/>
        </a:p>
      </dgm:t>
    </dgm:pt>
    <dgm:pt modelId="{592A7121-C707-4DF9-8EA7-3FAFEC5BD990}" type="sibTrans" cxnId="{94F71570-DA0C-40CA-B88D-D7A5EC4E30DD}">
      <dgm:prSet/>
      <dgm:spPr/>
      <dgm:t>
        <a:bodyPr/>
        <a:lstStyle/>
        <a:p>
          <a:endParaRPr lang="en-US" sz="800"/>
        </a:p>
      </dgm:t>
    </dgm:pt>
    <dgm:pt modelId="{789180FE-3AD9-4692-8C79-66B4FC9A5E6A}" type="pres">
      <dgm:prSet presAssocID="{9962A8D6-7807-4B59-A131-68AE8AC4150F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097170-6FD2-494F-92DB-6112D3449A1D}" type="pres">
      <dgm:prSet presAssocID="{9962A8D6-7807-4B59-A131-68AE8AC4150F}" presName="arrow" presStyleLbl="bgShp" presStyleIdx="0" presStyleCnt="1"/>
      <dgm:spPr/>
      <dgm:t>
        <a:bodyPr/>
        <a:lstStyle/>
        <a:p>
          <a:endParaRPr lang="en-US"/>
        </a:p>
      </dgm:t>
    </dgm:pt>
    <dgm:pt modelId="{B68CC58A-88BD-4C93-A191-F4B7A45CD936}" type="pres">
      <dgm:prSet presAssocID="{9962A8D6-7807-4B59-A131-68AE8AC4150F}" presName="linearProcess" presStyleCnt="0"/>
      <dgm:spPr/>
      <dgm:t>
        <a:bodyPr/>
        <a:lstStyle/>
        <a:p>
          <a:endParaRPr lang="en-US"/>
        </a:p>
      </dgm:t>
    </dgm:pt>
    <dgm:pt modelId="{73413E7C-C845-4C52-9827-9AAE433B2E0D}" type="pres">
      <dgm:prSet presAssocID="{2536DE90-7DF6-451E-9DA6-DFC6A35A3E87}" presName="textNode" presStyleLbl="node1" presStyleIdx="0" presStyleCnt="5" custScaleY="144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91D760-1069-4923-98D1-765E1E4ED3C6}" type="pres">
      <dgm:prSet presAssocID="{1F626BF8-D707-4036-8079-8A5225CD8E34}" presName="sibTrans" presStyleCnt="0"/>
      <dgm:spPr/>
      <dgm:t>
        <a:bodyPr/>
        <a:lstStyle/>
        <a:p>
          <a:endParaRPr lang="en-US"/>
        </a:p>
      </dgm:t>
    </dgm:pt>
    <dgm:pt modelId="{FC23A8F9-65FB-4DDA-8836-979EBED7DD93}" type="pres">
      <dgm:prSet presAssocID="{5D9F83DC-D078-4322-B67E-DB3DDAFC5E31}" presName="textNode" presStyleLbl="node1" presStyleIdx="1" presStyleCnt="5" custScaleY="144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182EC2-E862-465F-8D10-127D54964ED0}" type="pres">
      <dgm:prSet presAssocID="{D35E223E-F107-43BE-A71A-DEE187AAC3F1}" presName="sibTrans" presStyleCnt="0"/>
      <dgm:spPr/>
      <dgm:t>
        <a:bodyPr/>
        <a:lstStyle/>
        <a:p>
          <a:endParaRPr lang="en-US"/>
        </a:p>
      </dgm:t>
    </dgm:pt>
    <dgm:pt modelId="{7AEC6F18-0DE7-4ED0-99E7-F5D8E6AE56CB}" type="pres">
      <dgm:prSet presAssocID="{7FE309CB-6256-4C2A-BA9B-4B735C5A93EC}" presName="textNode" presStyleLbl="node1" presStyleIdx="2" presStyleCnt="5" custScaleY="144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1E596A-D935-47D6-A8C8-BDFB87BD78B6}" type="pres">
      <dgm:prSet presAssocID="{91BD7F72-1FE6-4AFD-B202-B5745B8E1B48}" presName="sibTrans" presStyleCnt="0"/>
      <dgm:spPr/>
      <dgm:t>
        <a:bodyPr/>
        <a:lstStyle/>
        <a:p>
          <a:endParaRPr lang="en-US"/>
        </a:p>
      </dgm:t>
    </dgm:pt>
    <dgm:pt modelId="{D4F5B9E6-E92D-463B-8920-C31A543ED92F}" type="pres">
      <dgm:prSet presAssocID="{57355DBD-2003-4D9F-92DC-183FDECAFA7F}" presName="textNode" presStyleLbl="node1" presStyleIdx="3" presStyleCnt="5" custScaleY="144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199C3A-CCF9-4E5C-851E-024FE4E42C01}" type="pres">
      <dgm:prSet presAssocID="{CFEBB82D-0563-4CD5-9A5D-2AA46AFF67A2}" presName="sibTrans" presStyleCnt="0"/>
      <dgm:spPr/>
      <dgm:t>
        <a:bodyPr/>
        <a:lstStyle/>
        <a:p>
          <a:endParaRPr lang="en-US"/>
        </a:p>
      </dgm:t>
    </dgm:pt>
    <dgm:pt modelId="{0A8B6A4A-C539-45C2-AD1C-7FFB84CEA336}" type="pres">
      <dgm:prSet presAssocID="{E4A5A2EE-D7B5-4E19-A1D3-29E77AEBAC3E}" presName="textNode" presStyleLbl="node1" presStyleIdx="4" presStyleCnt="5" custScaleY="144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4F71570-DA0C-40CA-B88D-D7A5EC4E30DD}" srcId="{9962A8D6-7807-4B59-A131-68AE8AC4150F}" destId="{E4A5A2EE-D7B5-4E19-A1D3-29E77AEBAC3E}" srcOrd="4" destOrd="0" parTransId="{69E63D13-DBC1-4BC9-9BB7-327EF9FA5F3B}" sibTransId="{592A7121-C707-4DF9-8EA7-3FAFEC5BD990}"/>
    <dgm:cxn modelId="{DD950EAC-0F7B-4C9A-9FDF-028BFFDAEFB7}" type="presOf" srcId="{E4A5A2EE-D7B5-4E19-A1D3-29E77AEBAC3E}" destId="{0A8B6A4A-C539-45C2-AD1C-7FFB84CEA336}" srcOrd="0" destOrd="0" presId="urn:microsoft.com/office/officeart/2005/8/layout/hProcess9"/>
    <dgm:cxn modelId="{C95400C9-7775-4587-8025-E0BFA36E0BD9}" type="presOf" srcId="{9962A8D6-7807-4B59-A131-68AE8AC4150F}" destId="{789180FE-3AD9-4692-8C79-66B4FC9A5E6A}" srcOrd="0" destOrd="0" presId="urn:microsoft.com/office/officeart/2005/8/layout/hProcess9"/>
    <dgm:cxn modelId="{BE165F5F-A022-4291-9B55-8300BB1C6569}" srcId="{9962A8D6-7807-4B59-A131-68AE8AC4150F}" destId="{2536DE90-7DF6-451E-9DA6-DFC6A35A3E87}" srcOrd="0" destOrd="0" parTransId="{DD17D2D4-93DA-45D3-A9BF-27F14CBFF557}" sibTransId="{1F626BF8-D707-4036-8079-8A5225CD8E34}"/>
    <dgm:cxn modelId="{D9516732-CEB1-4BF6-85CF-DF692F794CAD}" type="presOf" srcId="{7FE309CB-6256-4C2A-BA9B-4B735C5A93EC}" destId="{7AEC6F18-0DE7-4ED0-99E7-F5D8E6AE56CB}" srcOrd="0" destOrd="0" presId="urn:microsoft.com/office/officeart/2005/8/layout/hProcess9"/>
    <dgm:cxn modelId="{F4861BA0-202A-46DD-90FD-E06ACC004B69}" srcId="{9962A8D6-7807-4B59-A131-68AE8AC4150F}" destId="{7FE309CB-6256-4C2A-BA9B-4B735C5A93EC}" srcOrd="2" destOrd="0" parTransId="{4583F1FD-88A3-43EA-90F6-1706D2544AAB}" sibTransId="{91BD7F72-1FE6-4AFD-B202-B5745B8E1B48}"/>
    <dgm:cxn modelId="{DED9CCB3-8D27-4178-80EE-EB5371EDB6AC}" srcId="{9962A8D6-7807-4B59-A131-68AE8AC4150F}" destId="{57355DBD-2003-4D9F-92DC-183FDECAFA7F}" srcOrd="3" destOrd="0" parTransId="{F877FC3D-87D4-434E-B1CC-8ADD28C93F1F}" sibTransId="{CFEBB82D-0563-4CD5-9A5D-2AA46AFF67A2}"/>
    <dgm:cxn modelId="{100CC4F2-B9DE-44DA-8F41-B59D36F011DF}" srcId="{9962A8D6-7807-4B59-A131-68AE8AC4150F}" destId="{5D9F83DC-D078-4322-B67E-DB3DDAFC5E31}" srcOrd="1" destOrd="0" parTransId="{2D011547-5253-46A7-B5A2-8E1D23C7025C}" sibTransId="{D35E223E-F107-43BE-A71A-DEE187AAC3F1}"/>
    <dgm:cxn modelId="{E0BC4383-AB88-49A0-9B5B-CFC247D3A13C}" type="presOf" srcId="{57355DBD-2003-4D9F-92DC-183FDECAFA7F}" destId="{D4F5B9E6-E92D-463B-8920-C31A543ED92F}" srcOrd="0" destOrd="0" presId="urn:microsoft.com/office/officeart/2005/8/layout/hProcess9"/>
    <dgm:cxn modelId="{808A378F-305C-4937-A37E-6BD3F2A3EB9D}" type="presOf" srcId="{5D9F83DC-D078-4322-B67E-DB3DDAFC5E31}" destId="{FC23A8F9-65FB-4DDA-8836-979EBED7DD93}" srcOrd="0" destOrd="0" presId="urn:microsoft.com/office/officeart/2005/8/layout/hProcess9"/>
    <dgm:cxn modelId="{A3574A9C-03D0-4153-B8BD-F0EF4F48BFF4}" type="presOf" srcId="{2536DE90-7DF6-451E-9DA6-DFC6A35A3E87}" destId="{73413E7C-C845-4C52-9827-9AAE433B2E0D}" srcOrd="0" destOrd="0" presId="urn:microsoft.com/office/officeart/2005/8/layout/hProcess9"/>
    <dgm:cxn modelId="{0FC31877-439E-491A-8664-DF3C6B17834E}" type="presParOf" srcId="{789180FE-3AD9-4692-8C79-66B4FC9A5E6A}" destId="{F0097170-6FD2-494F-92DB-6112D3449A1D}" srcOrd="0" destOrd="0" presId="urn:microsoft.com/office/officeart/2005/8/layout/hProcess9"/>
    <dgm:cxn modelId="{710F0A5D-DF6C-4465-83C2-8F9FB5273DE1}" type="presParOf" srcId="{789180FE-3AD9-4692-8C79-66B4FC9A5E6A}" destId="{B68CC58A-88BD-4C93-A191-F4B7A45CD936}" srcOrd="1" destOrd="0" presId="urn:microsoft.com/office/officeart/2005/8/layout/hProcess9"/>
    <dgm:cxn modelId="{5C80F1CB-54C8-4653-8F93-D61BC60CC071}" type="presParOf" srcId="{B68CC58A-88BD-4C93-A191-F4B7A45CD936}" destId="{73413E7C-C845-4C52-9827-9AAE433B2E0D}" srcOrd="0" destOrd="0" presId="urn:microsoft.com/office/officeart/2005/8/layout/hProcess9"/>
    <dgm:cxn modelId="{42BA9F5A-33EE-4004-8677-974FEFAD3611}" type="presParOf" srcId="{B68CC58A-88BD-4C93-A191-F4B7A45CD936}" destId="{BF91D760-1069-4923-98D1-765E1E4ED3C6}" srcOrd="1" destOrd="0" presId="urn:microsoft.com/office/officeart/2005/8/layout/hProcess9"/>
    <dgm:cxn modelId="{50D665E9-FE08-48DA-8B37-0C628226EEF3}" type="presParOf" srcId="{B68CC58A-88BD-4C93-A191-F4B7A45CD936}" destId="{FC23A8F9-65FB-4DDA-8836-979EBED7DD93}" srcOrd="2" destOrd="0" presId="urn:microsoft.com/office/officeart/2005/8/layout/hProcess9"/>
    <dgm:cxn modelId="{1224C8CB-CE04-422D-B4EE-CCF19AAA8CED}" type="presParOf" srcId="{B68CC58A-88BD-4C93-A191-F4B7A45CD936}" destId="{F3182EC2-E862-465F-8D10-127D54964ED0}" srcOrd="3" destOrd="0" presId="urn:microsoft.com/office/officeart/2005/8/layout/hProcess9"/>
    <dgm:cxn modelId="{23A8986D-61B8-4215-ABB5-0C3D99E1AD69}" type="presParOf" srcId="{B68CC58A-88BD-4C93-A191-F4B7A45CD936}" destId="{7AEC6F18-0DE7-4ED0-99E7-F5D8E6AE56CB}" srcOrd="4" destOrd="0" presId="urn:microsoft.com/office/officeart/2005/8/layout/hProcess9"/>
    <dgm:cxn modelId="{0E0C0E35-5085-415A-A0A7-CC2CFEFD083B}" type="presParOf" srcId="{B68CC58A-88BD-4C93-A191-F4B7A45CD936}" destId="{4D1E596A-D935-47D6-A8C8-BDFB87BD78B6}" srcOrd="5" destOrd="0" presId="urn:microsoft.com/office/officeart/2005/8/layout/hProcess9"/>
    <dgm:cxn modelId="{298264C1-234B-4119-B67D-E004C63C0380}" type="presParOf" srcId="{B68CC58A-88BD-4C93-A191-F4B7A45CD936}" destId="{D4F5B9E6-E92D-463B-8920-C31A543ED92F}" srcOrd="6" destOrd="0" presId="urn:microsoft.com/office/officeart/2005/8/layout/hProcess9"/>
    <dgm:cxn modelId="{255DE1ED-8A80-44F4-A1F9-27A57F4700D9}" type="presParOf" srcId="{B68CC58A-88BD-4C93-A191-F4B7A45CD936}" destId="{72199C3A-CCF9-4E5C-851E-024FE4E42C01}" srcOrd="7" destOrd="0" presId="urn:microsoft.com/office/officeart/2005/8/layout/hProcess9"/>
    <dgm:cxn modelId="{427499F0-688F-4220-81DF-EE0FF865E7F4}" type="presParOf" srcId="{B68CC58A-88BD-4C93-A191-F4B7A45CD936}" destId="{0A8B6A4A-C539-45C2-AD1C-7FFB84CEA336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62A8D6-7807-4B59-A131-68AE8AC4150F}" type="doc">
      <dgm:prSet loTypeId="urn:microsoft.com/office/officeart/2005/8/layout/hProcess9" loCatId="process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D9F83DC-D078-4322-B67E-DB3DDAFC5E31}">
      <dgm:prSet phldrT="[Text]" custT="1"/>
      <dgm:spPr/>
      <dgm:t>
        <a:bodyPr/>
        <a:lstStyle/>
        <a:p>
          <a:r>
            <a:rPr lang="en-US" sz="800" b="1" dirty="0" smtClean="0">
              <a:latin typeface="Arial" pitchFamily="34" charset="0"/>
              <a:cs typeface="Arial" pitchFamily="34" charset="0"/>
            </a:rPr>
            <a:t>BANTUAN KEUANGAN DARI PEMERINTAH PROVINSI </a:t>
          </a:r>
        </a:p>
        <a:p>
          <a:r>
            <a:rPr lang="en-US" sz="8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dirty="0" smtClean="0">
              <a:latin typeface="Arial" pitchFamily="34" charset="0"/>
              <a:cs typeface="Arial" pitchFamily="34" charset="0"/>
            </a:rPr>
            <a:t>: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 2.174.755.500</a:t>
          </a:r>
        </a:p>
        <a:p>
          <a:endParaRPr lang="en-US" sz="800" dirty="0" smtClean="0">
            <a:latin typeface="Arial" pitchFamily="34" charset="0"/>
            <a:cs typeface="Arial" pitchFamily="34" charset="0"/>
          </a:endParaRPr>
        </a:p>
      </dgm:t>
    </dgm:pt>
    <dgm:pt modelId="{2D011547-5253-46A7-B5A2-8E1D23C7025C}" type="parTrans" cxnId="{100CC4F2-B9DE-44DA-8F41-B59D36F011DF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D35E223E-F107-43BE-A71A-DEE187AAC3F1}" type="sibTrans" cxnId="{100CC4F2-B9DE-44DA-8F41-B59D36F011DF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2536DE90-7DF6-451E-9DA6-DFC6A35A3E87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800" b="1" dirty="0" smtClean="0">
              <a:latin typeface="Arial" pitchFamily="34" charset="0"/>
              <a:cs typeface="Arial" pitchFamily="34" charset="0"/>
            </a:rPr>
            <a:t>PENDAPATAN BAGI HASIL PAJAK</a:t>
          </a:r>
        </a:p>
        <a:p>
          <a:pPr>
            <a:spcAft>
              <a:spcPts val="0"/>
            </a:spcAft>
          </a:pPr>
          <a:r>
            <a:rPr lang="id-ID" sz="800" noProof="0" dirty="0" smtClean="0">
              <a:latin typeface="Arial" pitchFamily="34" charset="0"/>
              <a:cs typeface="Arial" pitchFamily="34" charset="0"/>
            </a:rPr>
            <a:t>Anggaran: </a:t>
          </a:r>
        </a:p>
        <a:p>
          <a:pPr>
            <a:spcAft>
              <a:spcPts val="0"/>
            </a:spcAft>
          </a:pPr>
          <a:r>
            <a:rPr lang="id-ID" sz="800" noProof="0" dirty="0" smtClean="0">
              <a:latin typeface="Arial" pitchFamily="34" charset="0"/>
              <a:cs typeface="Arial" pitchFamily="34" charset="0"/>
            </a:rPr>
            <a:t> 99.423.067.859</a:t>
          </a:r>
        </a:p>
        <a:p>
          <a:pPr>
            <a:spcAft>
              <a:spcPts val="0"/>
            </a:spcAft>
          </a:pPr>
          <a:endParaRPr lang="id-ID" sz="800" noProof="0" dirty="0" smtClean="0">
            <a:latin typeface="Arial" pitchFamily="34" charset="0"/>
            <a:cs typeface="Arial" pitchFamily="34" charset="0"/>
          </a:endParaRPr>
        </a:p>
        <a:p>
          <a:pPr>
            <a:spcAft>
              <a:spcPts val="0"/>
            </a:spcAft>
          </a:pPr>
          <a:r>
            <a:rPr lang="id-ID" sz="800" noProof="0" dirty="0" smtClean="0">
              <a:latin typeface="Arial" pitchFamily="34" charset="0"/>
              <a:cs typeface="Arial" pitchFamily="34" charset="0"/>
            </a:rPr>
            <a:t>Pajak Bahan Bakar Kendaraan Bermotor</a:t>
          </a:r>
        </a:p>
        <a:p>
          <a:pPr>
            <a:spcAft>
              <a:spcPts val="0"/>
            </a:spcAft>
          </a:pPr>
          <a:r>
            <a:rPr lang="id-ID" sz="800" noProof="0" dirty="0" smtClean="0">
              <a:latin typeface="Arial" pitchFamily="34" charset="0"/>
              <a:cs typeface="Arial" pitchFamily="34" charset="0"/>
            </a:rPr>
            <a:t>40.687.542.246</a:t>
          </a:r>
        </a:p>
        <a:p>
          <a:pPr>
            <a:spcAft>
              <a:spcPts val="0"/>
            </a:spcAft>
          </a:pPr>
          <a:endParaRPr lang="id-ID" sz="800" noProof="0" dirty="0" smtClean="0">
            <a:latin typeface="Arial" pitchFamily="34" charset="0"/>
            <a:cs typeface="Arial" pitchFamily="34" charset="0"/>
          </a:endParaRPr>
        </a:p>
        <a:p>
          <a:pPr>
            <a:spcAft>
              <a:spcPts val="0"/>
            </a:spcAft>
          </a:pPr>
          <a:r>
            <a:rPr lang="id-ID" sz="800" noProof="0" dirty="0" smtClean="0">
              <a:latin typeface="Arial" pitchFamily="34" charset="0"/>
              <a:cs typeface="Arial" pitchFamily="34" charset="0"/>
            </a:rPr>
            <a:t>Pajak Air Permukaan</a:t>
          </a:r>
        </a:p>
        <a:p>
          <a:pPr>
            <a:spcAft>
              <a:spcPts val="0"/>
            </a:spcAft>
          </a:pPr>
          <a:r>
            <a:rPr lang="id-ID" sz="800" noProof="0" dirty="0" smtClean="0">
              <a:latin typeface="Arial" pitchFamily="34" charset="0"/>
              <a:cs typeface="Arial" pitchFamily="34" charset="0"/>
            </a:rPr>
            <a:t>631.061.400</a:t>
          </a:r>
        </a:p>
        <a:p>
          <a:pPr>
            <a:spcAft>
              <a:spcPts val="0"/>
            </a:spcAft>
          </a:pPr>
          <a:endParaRPr lang="id-ID" sz="800" noProof="0" dirty="0" smtClean="0">
            <a:latin typeface="Arial" pitchFamily="34" charset="0"/>
            <a:cs typeface="Arial" pitchFamily="34" charset="0"/>
          </a:endParaRPr>
        </a:p>
        <a:p>
          <a:pPr>
            <a:spcAft>
              <a:spcPts val="0"/>
            </a:spcAft>
          </a:pPr>
          <a:r>
            <a:rPr lang="id-ID" sz="800" noProof="0" dirty="0" smtClean="0">
              <a:latin typeface="Arial" pitchFamily="34" charset="0"/>
              <a:cs typeface="Arial" pitchFamily="34" charset="0"/>
            </a:rPr>
            <a:t>Pajak Rokok</a:t>
          </a:r>
        </a:p>
        <a:p>
          <a:pPr>
            <a:spcAft>
              <a:spcPts val="0"/>
            </a:spcAft>
          </a:pPr>
          <a:r>
            <a:rPr lang="id-ID" sz="800" noProof="0" dirty="0" smtClean="0">
              <a:latin typeface="Arial" pitchFamily="34" charset="0"/>
              <a:cs typeface="Arial" pitchFamily="34" charset="0"/>
            </a:rPr>
            <a:t>58.104.464.213</a:t>
          </a:r>
          <a:endParaRPr lang="id-ID" sz="800" noProof="0" dirty="0">
            <a:latin typeface="Arial" pitchFamily="34" charset="0"/>
            <a:cs typeface="Arial" pitchFamily="34" charset="0"/>
          </a:endParaRPr>
        </a:p>
      </dgm:t>
    </dgm:pt>
    <dgm:pt modelId="{1F626BF8-D707-4036-8079-8A5225CD8E34}" type="sibTrans" cxnId="{BE165F5F-A022-4291-9B55-8300BB1C6569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DD17D2D4-93DA-45D3-A9BF-27F14CBFF557}" type="parTrans" cxnId="{BE165F5F-A022-4291-9B55-8300BB1C6569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789180FE-3AD9-4692-8C79-66B4FC9A5E6A}" type="pres">
      <dgm:prSet presAssocID="{9962A8D6-7807-4B59-A131-68AE8AC4150F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097170-6FD2-494F-92DB-6112D3449A1D}" type="pres">
      <dgm:prSet presAssocID="{9962A8D6-7807-4B59-A131-68AE8AC4150F}" presName="arrow" presStyleLbl="bgShp" presStyleIdx="0" presStyleCnt="1"/>
      <dgm:spPr/>
      <dgm:t>
        <a:bodyPr/>
        <a:lstStyle/>
        <a:p>
          <a:endParaRPr lang="en-US"/>
        </a:p>
      </dgm:t>
    </dgm:pt>
    <dgm:pt modelId="{B68CC58A-88BD-4C93-A191-F4B7A45CD936}" type="pres">
      <dgm:prSet presAssocID="{9962A8D6-7807-4B59-A131-68AE8AC4150F}" presName="linearProcess" presStyleCnt="0"/>
      <dgm:spPr/>
      <dgm:t>
        <a:bodyPr/>
        <a:lstStyle/>
        <a:p>
          <a:endParaRPr lang="en-US"/>
        </a:p>
      </dgm:t>
    </dgm:pt>
    <dgm:pt modelId="{73413E7C-C845-4C52-9827-9AAE433B2E0D}" type="pres">
      <dgm:prSet presAssocID="{2536DE90-7DF6-451E-9DA6-DFC6A35A3E87}" presName="textNode" presStyleLbl="node1" presStyleIdx="0" presStyleCnt="2" custScaleX="114139" custScaleY="1944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91D760-1069-4923-98D1-765E1E4ED3C6}" type="pres">
      <dgm:prSet presAssocID="{1F626BF8-D707-4036-8079-8A5225CD8E34}" presName="sibTrans" presStyleCnt="0"/>
      <dgm:spPr/>
      <dgm:t>
        <a:bodyPr/>
        <a:lstStyle/>
        <a:p>
          <a:endParaRPr lang="en-US"/>
        </a:p>
      </dgm:t>
    </dgm:pt>
    <dgm:pt modelId="{FC23A8F9-65FB-4DDA-8836-979EBED7DD93}" type="pres">
      <dgm:prSet presAssocID="{5D9F83DC-D078-4322-B67E-DB3DDAFC5E31}" presName="textNode" presStyleLbl="node1" presStyleIdx="1" presStyleCnt="2" custScaleX="1051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21F27B-9E73-444F-A3F2-03E274F6080B}" type="presOf" srcId="{5D9F83DC-D078-4322-B67E-DB3DDAFC5E31}" destId="{FC23A8F9-65FB-4DDA-8836-979EBED7DD93}" srcOrd="0" destOrd="0" presId="urn:microsoft.com/office/officeart/2005/8/layout/hProcess9"/>
    <dgm:cxn modelId="{E5A2B8AE-2091-43C8-9D3C-EAE036EFDD79}" type="presOf" srcId="{9962A8D6-7807-4B59-A131-68AE8AC4150F}" destId="{789180FE-3AD9-4692-8C79-66B4FC9A5E6A}" srcOrd="0" destOrd="0" presId="urn:microsoft.com/office/officeart/2005/8/layout/hProcess9"/>
    <dgm:cxn modelId="{BE165F5F-A022-4291-9B55-8300BB1C6569}" srcId="{9962A8D6-7807-4B59-A131-68AE8AC4150F}" destId="{2536DE90-7DF6-451E-9DA6-DFC6A35A3E87}" srcOrd="0" destOrd="0" parTransId="{DD17D2D4-93DA-45D3-A9BF-27F14CBFF557}" sibTransId="{1F626BF8-D707-4036-8079-8A5225CD8E34}"/>
    <dgm:cxn modelId="{E1FA7CDC-4DF9-4D58-B3CC-4BE175CB970B}" type="presOf" srcId="{2536DE90-7DF6-451E-9DA6-DFC6A35A3E87}" destId="{73413E7C-C845-4C52-9827-9AAE433B2E0D}" srcOrd="0" destOrd="0" presId="urn:microsoft.com/office/officeart/2005/8/layout/hProcess9"/>
    <dgm:cxn modelId="{100CC4F2-B9DE-44DA-8F41-B59D36F011DF}" srcId="{9962A8D6-7807-4B59-A131-68AE8AC4150F}" destId="{5D9F83DC-D078-4322-B67E-DB3DDAFC5E31}" srcOrd="1" destOrd="0" parTransId="{2D011547-5253-46A7-B5A2-8E1D23C7025C}" sibTransId="{D35E223E-F107-43BE-A71A-DEE187AAC3F1}"/>
    <dgm:cxn modelId="{8E78073B-B7FB-4E98-8575-00BD94B23717}" type="presParOf" srcId="{789180FE-3AD9-4692-8C79-66B4FC9A5E6A}" destId="{F0097170-6FD2-494F-92DB-6112D3449A1D}" srcOrd="0" destOrd="0" presId="urn:microsoft.com/office/officeart/2005/8/layout/hProcess9"/>
    <dgm:cxn modelId="{7521C4D7-28D6-47B7-905B-9EC7CB8E2827}" type="presParOf" srcId="{789180FE-3AD9-4692-8C79-66B4FC9A5E6A}" destId="{B68CC58A-88BD-4C93-A191-F4B7A45CD936}" srcOrd="1" destOrd="0" presId="urn:microsoft.com/office/officeart/2005/8/layout/hProcess9"/>
    <dgm:cxn modelId="{D1691BFA-446A-499F-B0B2-76FFB796AB2E}" type="presParOf" srcId="{B68CC58A-88BD-4C93-A191-F4B7A45CD936}" destId="{73413E7C-C845-4C52-9827-9AAE433B2E0D}" srcOrd="0" destOrd="0" presId="urn:microsoft.com/office/officeart/2005/8/layout/hProcess9"/>
    <dgm:cxn modelId="{A95C3A36-D027-4721-9F39-FBF642629C80}" type="presParOf" srcId="{B68CC58A-88BD-4C93-A191-F4B7A45CD936}" destId="{BF91D760-1069-4923-98D1-765E1E4ED3C6}" srcOrd="1" destOrd="0" presId="urn:microsoft.com/office/officeart/2005/8/layout/hProcess9"/>
    <dgm:cxn modelId="{7B958994-75D6-4CAA-8628-F200B2A8101F}" type="presParOf" srcId="{B68CC58A-88BD-4C93-A191-F4B7A45CD936}" destId="{FC23A8F9-65FB-4DDA-8836-979EBED7DD93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62A8D6-7807-4B59-A131-68AE8AC4150F}" type="doc">
      <dgm:prSet loTypeId="urn:microsoft.com/office/officeart/2005/8/layout/hProcess9" loCatId="process" qsTypeId="urn:microsoft.com/office/officeart/2005/8/quickstyle/simple3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5D9F83DC-D078-4322-B67E-DB3DDAFC5E31}">
      <dgm:prSet phldrT="[Text]" custT="1"/>
      <dgm:spPr/>
      <dgm:t>
        <a:bodyPr/>
        <a:lstStyle/>
        <a:p>
          <a:r>
            <a:rPr lang="en-US" sz="800" b="1" dirty="0" smtClean="0">
              <a:latin typeface="Arial" pitchFamily="34" charset="0"/>
              <a:cs typeface="Arial" pitchFamily="34" charset="0"/>
            </a:rPr>
            <a:t>BANTUAN KEUANGAN DARI PEMERINTAH PROVINSI </a:t>
          </a:r>
        </a:p>
        <a:p>
          <a:r>
            <a:rPr lang="en-US" sz="8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dirty="0" smtClean="0">
              <a:latin typeface="Arial" pitchFamily="34" charset="0"/>
              <a:cs typeface="Arial" pitchFamily="34" charset="0"/>
            </a:rPr>
            <a:t>:</a:t>
          </a:r>
        </a:p>
        <a:p>
          <a:r>
            <a:rPr lang="en-US" sz="800" dirty="0" smtClean="0">
              <a:latin typeface="Arial" pitchFamily="34" charset="0"/>
              <a:cs typeface="Arial" pitchFamily="34" charset="0"/>
            </a:rPr>
            <a:t> 6.934.700.000</a:t>
          </a:r>
        </a:p>
      </dgm:t>
    </dgm:pt>
    <dgm:pt modelId="{2D011547-5253-46A7-B5A2-8E1D23C7025C}" type="parTrans" cxnId="{100CC4F2-B9DE-44DA-8F41-B59D36F011DF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D35E223E-F107-43BE-A71A-DEE187AAC3F1}" type="sibTrans" cxnId="{100CC4F2-B9DE-44DA-8F41-B59D36F011DF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2536DE90-7DF6-451E-9DA6-DFC6A35A3E87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800" b="1" dirty="0" smtClean="0">
              <a:latin typeface="Arial" pitchFamily="34" charset="0"/>
              <a:cs typeface="Arial" pitchFamily="34" charset="0"/>
            </a:rPr>
            <a:t>PENDAPATAN BAGI HASIL PAJAK</a:t>
          </a:r>
        </a:p>
        <a:p>
          <a:pPr>
            <a:spcAft>
              <a:spcPts val="0"/>
            </a:spcAft>
          </a:pPr>
          <a:r>
            <a:rPr lang="id-ID" sz="800" noProof="0" smtClean="0">
              <a:latin typeface="Arial" pitchFamily="34" charset="0"/>
              <a:cs typeface="Arial" pitchFamily="34" charset="0"/>
            </a:rPr>
            <a:t>Anggaran: </a:t>
          </a:r>
        </a:p>
        <a:p>
          <a:pPr>
            <a:spcAft>
              <a:spcPts val="0"/>
            </a:spcAft>
          </a:pPr>
          <a:r>
            <a:rPr lang="id-ID" sz="800" noProof="0" smtClean="0">
              <a:latin typeface="Arial" pitchFamily="34" charset="0"/>
              <a:cs typeface="Arial" pitchFamily="34" charset="0"/>
            </a:rPr>
            <a:t> 99.423.067.859</a:t>
          </a:r>
        </a:p>
        <a:p>
          <a:pPr>
            <a:spcAft>
              <a:spcPts val="0"/>
            </a:spcAft>
          </a:pPr>
          <a:endParaRPr lang="id-ID" sz="800" noProof="0" smtClean="0">
            <a:latin typeface="Arial" pitchFamily="34" charset="0"/>
            <a:cs typeface="Arial" pitchFamily="34" charset="0"/>
          </a:endParaRPr>
        </a:p>
        <a:p>
          <a:pPr>
            <a:spcAft>
              <a:spcPts val="0"/>
            </a:spcAft>
          </a:pPr>
          <a:r>
            <a:rPr lang="id-ID" sz="800" noProof="0" smtClean="0">
              <a:latin typeface="Arial" pitchFamily="34" charset="0"/>
              <a:cs typeface="Arial" pitchFamily="34" charset="0"/>
            </a:rPr>
            <a:t>Pajak Bahan Bakar Kendaraan Bermotor</a:t>
          </a:r>
        </a:p>
        <a:p>
          <a:pPr>
            <a:spcAft>
              <a:spcPts val="0"/>
            </a:spcAft>
          </a:pPr>
          <a:r>
            <a:rPr lang="id-ID" sz="800" noProof="0" smtClean="0">
              <a:latin typeface="Arial" pitchFamily="34" charset="0"/>
              <a:cs typeface="Arial" pitchFamily="34" charset="0"/>
            </a:rPr>
            <a:t>40.687.542.246</a:t>
          </a:r>
        </a:p>
        <a:p>
          <a:pPr>
            <a:spcAft>
              <a:spcPts val="0"/>
            </a:spcAft>
          </a:pPr>
          <a:endParaRPr lang="id-ID" sz="800" noProof="0" smtClean="0">
            <a:latin typeface="Arial" pitchFamily="34" charset="0"/>
            <a:cs typeface="Arial" pitchFamily="34" charset="0"/>
          </a:endParaRPr>
        </a:p>
        <a:p>
          <a:pPr>
            <a:spcAft>
              <a:spcPts val="0"/>
            </a:spcAft>
          </a:pPr>
          <a:r>
            <a:rPr lang="id-ID" sz="800" noProof="0" smtClean="0">
              <a:latin typeface="Arial" pitchFamily="34" charset="0"/>
              <a:cs typeface="Arial" pitchFamily="34" charset="0"/>
            </a:rPr>
            <a:t>Pajak Air Permukaan</a:t>
          </a:r>
        </a:p>
        <a:p>
          <a:pPr>
            <a:spcAft>
              <a:spcPts val="0"/>
            </a:spcAft>
          </a:pPr>
          <a:r>
            <a:rPr lang="id-ID" sz="800" noProof="0" smtClean="0">
              <a:latin typeface="Arial" pitchFamily="34" charset="0"/>
              <a:cs typeface="Arial" pitchFamily="34" charset="0"/>
            </a:rPr>
            <a:t>631.061.400</a:t>
          </a:r>
        </a:p>
        <a:p>
          <a:pPr>
            <a:spcAft>
              <a:spcPts val="0"/>
            </a:spcAft>
          </a:pPr>
          <a:endParaRPr lang="id-ID" sz="800" noProof="0" smtClean="0">
            <a:latin typeface="Arial" pitchFamily="34" charset="0"/>
            <a:cs typeface="Arial" pitchFamily="34" charset="0"/>
          </a:endParaRPr>
        </a:p>
        <a:p>
          <a:pPr>
            <a:spcAft>
              <a:spcPts val="0"/>
            </a:spcAft>
          </a:pPr>
          <a:r>
            <a:rPr lang="id-ID" sz="800" noProof="0" smtClean="0">
              <a:latin typeface="Arial" pitchFamily="34" charset="0"/>
              <a:cs typeface="Arial" pitchFamily="34" charset="0"/>
            </a:rPr>
            <a:t>Pajak Rokok</a:t>
          </a:r>
        </a:p>
        <a:p>
          <a:pPr>
            <a:spcAft>
              <a:spcPts val="0"/>
            </a:spcAft>
          </a:pPr>
          <a:r>
            <a:rPr lang="id-ID" sz="800" noProof="0" smtClean="0">
              <a:latin typeface="Arial" pitchFamily="34" charset="0"/>
              <a:cs typeface="Arial" pitchFamily="34" charset="0"/>
            </a:rPr>
            <a:t>58.104.464.213</a:t>
          </a:r>
          <a:endParaRPr lang="id-ID" sz="800" noProof="0">
            <a:latin typeface="Arial" pitchFamily="34" charset="0"/>
            <a:cs typeface="Arial" pitchFamily="34" charset="0"/>
          </a:endParaRPr>
        </a:p>
      </dgm:t>
    </dgm:pt>
    <dgm:pt modelId="{1F626BF8-D707-4036-8079-8A5225CD8E34}" type="sibTrans" cxnId="{BE165F5F-A022-4291-9B55-8300BB1C6569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DD17D2D4-93DA-45D3-A9BF-27F14CBFF557}" type="parTrans" cxnId="{BE165F5F-A022-4291-9B55-8300BB1C6569}">
      <dgm:prSet/>
      <dgm:spPr/>
      <dgm:t>
        <a:bodyPr/>
        <a:lstStyle/>
        <a:p>
          <a:endParaRPr lang="en-US" sz="800">
            <a:latin typeface="Arial" pitchFamily="34" charset="0"/>
            <a:cs typeface="Arial" pitchFamily="34" charset="0"/>
          </a:endParaRPr>
        </a:p>
      </dgm:t>
    </dgm:pt>
    <dgm:pt modelId="{789180FE-3AD9-4692-8C79-66B4FC9A5E6A}" type="pres">
      <dgm:prSet presAssocID="{9962A8D6-7807-4B59-A131-68AE8AC4150F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097170-6FD2-494F-92DB-6112D3449A1D}" type="pres">
      <dgm:prSet presAssocID="{9962A8D6-7807-4B59-A131-68AE8AC4150F}" presName="arrow" presStyleLbl="bgShp" presStyleIdx="0" presStyleCnt="1"/>
      <dgm:spPr/>
      <dgm:t>
        <a:bodyPr/>
        <a:lstStyle/>
        <a:p>
          <a:endParaRPr lang="en-US"/>
        </a:p>
      </dgm:t>
    </dgm:pt>
    <dgm:pt modelId="{B68CC58A-88BD-4C93-A191-F4B7A45CD936}" type="pres">
      <dgm:prSet presAssocID="{9962A8D6-7807-4B59-A131-68AE8AC4150F}" presName="linearProcess" presStyleCnt="0"/>
      <dgm:spPr/>
      <dgm:t>
        <a:bodyPr/>
        <a:lstStyle/>
        <a:p>
          <a:endParaRPr lang="en-US"/>
        </a:p>
      </dgm:t>
    </dgm:pt>
    <dgm:pt modelId="{73413E7C-C845-4C52-9827-9AAE433B2E0D}" type="pres">
      <dgm:prSet presAssocID="{2536DE90-7DF6-451E-9DA6-DFC6A35A3E87}" presName="textNode" presStyleLbl="node1" presStyleIdx="0" presStyleCnt="2" custScaleX="125823" custScaleY="1944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91D760-1069-4923-98D1-765E1E4ED3C6}" type="pres">
      <dgm:prSet presAssocID="{1F626BF8-D707-4036-8079-8A5225CD8E34}" presName="sibTrans" presStyleCnt="0"/>
      <dgm:spPr/>
      <dgm:t>
        <a:bodyPr/>
        <a:lstStyle/>
        <a:p>
          <a:endParaRPr lang="en-US"/>
        </a:p>
      </dgm:t>
    </dgm:pt>
    <dgm:pt modelId="{FC23A8F9-65FB-4DDA-8836-979EBED7DD93}" type="pres">
      <dgm:prSet presAssocID="{5D9F83DC-D078-4322-B67E-DB3DDAFC5E31}" presName="textNode" presStyleLbl="node1" presStyleIdx="1" presStyleCnt="2" custScaleX="1051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635A480-5EDB-46A7-885B-196A85CD6418}" type="presOf" srcId="{2536DE90-7DF6-451E-9DA6-DFC6A35A3E87}" destId="{73413E7C-C845-4C52-9827-9AAE433B2E0D}" srcOrd="0" destOrd="0" presId="urn:microsoft.com/office/officeart/2005/8/layout/hProcess9"/>
    <dgm:cxn modelId="{BE165F5F-A022-4291-9B55-8300BB1C6569}" srcId="{9962A8D6-7807-4B59-A131-68AE8AC4150F}" destId="{2536DE90-7DF6-451E-9DA6-DFC6A35A3E87}" srcOrd="0" destOrd="0" parTransId="{DD17D2D4-93DA-45D3-A9BF-27F14CBFF557}" sibTransId="{1F626BF8-D707-4036-8079-8A5225CD8E34}"/>
    <dgm:cxn modelId="{100CC4F2-B9DE-44DA-8F41-B59D36F011DF}" srcId="{9962A8D6-7807-4B59-A131-68AE8AC4150F}" destId="{5D9F83DC-D078-4322-B67E-DB3DDAFC5E31}" srcOrd="1" destOrd="0" parTransId="{2D011547-5253-46A7-B5A2-8E1D23C7025C}" sibTransId="{D35E223E-F107-43BE-A71A-DEE187AAC3F1}"/>
    <dgm:cxn modelId="{81DA72BB-793A-4E61-A309-FD406C321A6D}" type="presOf" srcId="{9962A8D6-7807-4B59-A131-68AE8AC4150F}" destId="{789180FE-3AD9-4692-8C79-66B4FC9A5E6A}" srcOrd="0" destOrd="0" presId="urn:microsoft.com/office/officeart/2005/8/layout/hProcess9"/>
    <dgm:cxn modelId="{BCA71261-B49D-4842-99AF-F35486DA0922}" type="presOf" srcId="{5D9F83DC-D078-4322-B67E-DB3DDAFC5E31}" destId="{FC23A8F9-65FB-4DDA-8836-979EBED7DD93}" srcOrd="0" destOrd="0" presId="urn:microsoft.com/office/officeart/2005/8/layout/hProcess9"/>
    <dgm:cxn modelId="{E8846A59-D26F-46AB-8437-04409CDC4489}" type="presParOf" srcId="{789180FE-3AD9-4692-8C79-66B4FC9A5E6A}" destId="{F0097170-6FD2-494F-92DB-6112D3449A1D}" srcOrd="0" destOrd="0" presId="urn:microsoft.com/office/officeart/2005/8/layout/hProcess9"/>
    <dgm:cxn modelId="{BB09120A-9D3F-4B09-92EE-2E80E4EA23BF}" type="presParOf" srcId="{789180FE-3AD9-4692-8C79-66B4FC9A5E6A}" destId="{B68CC58A-88BD-4C93-A191-F4B7A45CD936}" srcOrd="1" destOrd="0" presId="urn:microsoft.com/office/officeart/2005/8/layout/hProcess9"/>
    <dgm:cxn modelId="{82E3E3F7-3625-4774-8021-08F5CDB7B28B}" type="presParOf" srcId="{B68CC58A-88BD-4C93-A191-F4B7A45CD936}" destId="{73413E7C-C845-4C52-9827-9AAE433B2E0D}" srcOrd="0" destOrd="0" presId="urn:microsoft.com/office/officeart/2005/8/layout/hProcess9"/>
    <dgm:cxn modelId="{BFFD7153-4EEE-4F81-B88B-679644427BEA}" type="presParOf" srcId="{B68CC58A-88BD-4C93-A191-F4B7A45CD936}" destId="{BF91D760-1069-4923-98D1-765E1E4ED3C6}" srcOrd="1" destOrd="0" presId="urn:microsoft.com/office/officeart/2005/8/layout/hProcess9"/>
    <dgm:cxn modelId="{423067B9-2814-45FA-9FE8-D1580FC0B259}" type="presParOf" srcId="{B68CC58A-88BD-4C93-A191-F4B7A45CD936}" destId="{FC23A8F9-65FB-4DDA-8836-979EBED7DD93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4741CC1-AF40-4EE6-97E4-8F2CBA6F0408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A053F5C5-1F71-42C9-AA46-16FEBA6DE670}">
      <dgm:prSet phldrT="[Text]" custT="1"/>
      <dgm:spPr/>
      <dgm:t>
        <a:bodyPr/>
        <a:lstStyle/>
        <a:p>
          <a:r>
            <a:rPr lang="en-US" sz="900" b="1" dirty="0" smtClean="0"/>
            <a:t>BELANJA OPERASI          : 14.682.486.279</a:t>
          </a:r>
        </a:p>
        <a:p>
          <a:r>
            <a:rPr lang="en-US" sz="900" dirty="0" err="1" smtClean="0"/>
            <a:t>Belanja</a:t>
          </a:r>
          <a:r>
            <a:rPr lang="en-US" sz="900" dirty="0" smtClean="0"/>
            <a:t> </a:t>
          </a:r>
          <a:r>
            <a:rPr lang="en-US" sz="900" dirty="0" err="1" smtClean="0"/>
            <a:t>Pegawai</a:t>
          </a:r>
          <a:r>
            <a:rPr lang="en-US" sz="900" dirty="0" smtClean="0"/>
            <a:t>              :   5.718.448.558  </a:t>
          </a:r>
        </a:p>
        <a:p>
          <a:r>
            <a:rPr lang="en-US" sz="900" dirty="0" err="1" smtClean="0"/>
            <a:t>Belanja</a:t>
          </a:r>
          <a:r>
            <a:rPr lang="en-US" sz="900" dirty="0" smtClean="0"/>
            <a:t> </a:t>
          </a:r>
          <a:r>
            <a:rPr lang="en-US" sz="900" dirty="0" err="1" smtClean="0"/>
            <a:t>Barang</a:t>
          </a:r>
          <a:r>
            <a:rPr lang="en-US" sz="900" dirty="0" smtClean="0"/>
            <a:t> </a:t>
          </a:r>
          <a:r>
            <a:rPr lang="en-US" sz="900" dirty="0" err="1" smtClean="0"/>
            <a:t>dan</a:t>
          </a:r>
          <a:r>
            <a:rPr lang="en-US" sz="900" dirty="0" smtClean="0"/>
            <a:t> </a:t>
          </a:r>
          <a:r>
            <a:rPr lang="en-US" sz="900" dirty="0" err="1" smtClean="0"/>
            <a:t>Jasa</a:t>
          </a:r>
          <a:r>
            <a:rPr lang="en-US" sz="900" dirty="0" smtClean="0"/>
            <a:t>:   8.964.037.721</a:t>
          </a:r>
        </a:p>
      </dgm:t>
    </dgm:pt>
    <dgm:pt modelId="{594CD5EA-7D0D-4425-ADE2-AD7A7515F825}" type="parTrans" cxnId="{CB52F4C8-A394-4F1C-8971-1EC4B5020CF0}">
      <dgm:prSet/>
      <dgm:spPr/>
      <dgm:t>
        <a:bodyPr/>
        <a:lstStyle/>
        <a:p>
          <a:endParaRPr lang="en-US" sz="900"/>
        </a:p>
      </dgm:t>
    </dgm:pt>
    <dgm:pt modelId="{06255292-47FA-4569-A21D-0D1AA6EA318B}" type="sibTrans" cxnId="{CB52F4C8-A394-4F1C-8971-1EC4B5020CF0}">
      <dgm:prSet/>
      <dgm:spPr/>
      <dgm:t>
        <a:bodyPr/>
        <a:lstStyle/>
        <a:p>
          <a:endParaRPr lang="en-US" sz="900"/>
        </a:p>
      </dgm:t>
    </dgm:pt>
    <dgm:pt modelId="{6199DF44-F941-49C1-988B-26DCE64DC5CA}">
      <dgm:prSet phldrT="[Text]" custT="1"/>
      <dgm:spPr/>
      <dgm:t>
        <a:bodyPr/>
        <a:lstStyle/>
        <a:p>
          <a:r>
            <a:rPr lang="en-US" sz="900" b="1" dirty="0" smtClean="0"/>
            <a:t>BELANJA MODAL              : 1.144.517.700</a:t>
          </a:r>
        </a:p>
        <a:p>
          <a:r>
            <a:rPr lang="en-US" sz="900" dirty="0" smtClean="0"/>
            <a:t>BM. </a:t>
          </a:r>
          <a:r>
            <a:rPr lang="en-US" sz="900" dirty="0" err="1" smtClean="0"/>
            <a:t>Peralatan</a:t>
          </a:r>
          <a:r>
            <a:rPr lang="en-US" sz="900" dirty="0" smtClean="0"/>
            <a:t> &amp; </a:t>
          </a:r>
          <a:r>
            <a:rPr lang="en-US" sz="900" dirty="0" err="1" smtClean="0"/>
            <a:t>Mesin</a:t>
          </a:r>
          <a:r>
            <a:rPr lang="en-US" sz="900" dirty="0" smtClean="0"/>
            <a:t>    :    744.517.700  </a:t>
          </a:r>
        </a:p>
        <a:p>
          <a:r>
            <a:rPr lang="en-US" sz="900" dirty="0" smtClean="0"/>
            <a:t>BM. </a:t>
          </a:r>
          <a:r>
            <a:rPr lang="en-US" sz="900" dirty="0" err="1" smtClean="0"/>
            <a:t>Gedung</a:t>
          </a:r>
          <a:r>
            <a:rPr lang="en-US" sz="900" dirty="0" smtClean="0"/>
            <a:t> &amp; </a:t>
          </a:r>
          <a:r>
            <a:rPr lang="en-US" sz="900" dirty="0" err="1" smtClean="0"/>
            <a:t>Bangunan</a:t>
          </a:r>
          <a:r>
            <a:rPr lang="en-US" sz="900" dirty="0" smtClean="0"/>
            <a:t> :   400.000.000</a:t>
          </a:r>
          <a:endParaRPr lang="en-US" sz="900" dirty="0"/>
        </a:p>
      </dgm:t>
    </dgm:pt>
    <dgm:pt modelId="{30BDD3CF-784E-413F-8CCA-F9B08C36C213}" type="parTrans" cxnId="{E69B0B0B-2537-499B-99A2-59C6210A0E55}">
      <dgm:prSet/>
      <dgm:spPr/>
      <dgm:t>
        <a:bodyPr/>
        <a:lstStyle/>
        <a:p>
          <a:endParaRPr lang="en-US" sz="900"/>
        </a:p>
      </dgm:t>
    </dgm:pt>
    <dgm:pt modelId="{036454C2-41B1-4D26-B83C-A1EA97E77584}" type="sibTrans" cxnId="{E69B0B0B-2537-499B-99A2-59C6210A0E55}">
      <dgm:prSet/>
      <dgm:spPr/>
      <dgm:t>
        <a:bodyPr/>
        <a:lstStyle/>
        <a:p>
          <a:endParaRPr lang="en-US" sz="900"/>
        </a:p>
      </dgm:t>
    </dgm:pt>
    <dgm:pt modelId="{8B7A1BB2-F6D1-4FDA-8894-CC8C7F3CC87F}">
      <dgm:prSet phldrT="[Text]" custT="1"/>
      <dgm:spPr/>
      <dgm:t>
        <a:bodyPr/>
        <a:lstStyle/>
        <a:p>
          <a:r>
            <a:rPr lang="en-US" sz="900" b="1" dirty="0" smtClean="0"/>
            <a:t>BELANJA TIDAK TERDUGA</a:t>
          </a:r>
        </a:p>
        <a:p>
          <a:r>
            <a:rPr lang="en-US" sz="900" b="1" dirty="0" smtClean="0"/>
            <a:t>12.500.000.000</a:t>
          </a:r>
          <a:endParaRPr lang="en-US" sz="900" b="1" dirty="0"/>
        </a:p>
      </dgm:t>
    </dgm:pt>
    <dgm:pt modelId="{D0B8800B-2313-48B8-A969-A1502610093F}" type="parTrans" cxnId="{429C99CF-62C1-4983-9787-F70004E74A76}">
      <dgm:prSet/>
      <dgm:spPr/>
      <dgm:t>
        <a:bodyPr/>
        <a:lstStyle/>
        <a:p>
          <a:endParaRPr lang="en-US" sz="900"/>
        </a:p>
      </dgm:t>
    </dgm:pt>
    <dgm:pt modelId="{15EC0BFA-8673-4955-97F1-B3AA9B6AD82A}" type="sibTrans" cxnId="{429C99CF-62C1-4983-9787-F70004E74A76}">
      <dgm:prSet/>
      <dgm:spPr/>
      <dgm:t>
        <a:bodyPr/>
        <a:lstStyle/>
        <a:p>
          <a:endParaRPr lang="en-US" sz="900"/>
        </a:p>
      </dgm:t>
    </dgm:pt>
    <dgm:pt modelId="{C3A7FD21-D3CE-41E8-B2B7-FBB80C060114}">
      <dgm:prSet phldrT="[Text]" custT="1"/>
      <dgm:spPr/>
      <dgm:t>
        <a:bodyPr/>
        <a:lstStyle/>
        <a:p>
          <a:r>
            <a:rPr lang="id-ID" sz="900" b="1" noProof="0" dirty="0" smtClean="0"/>
            <a:t>BELANJA TRANSFER</a:t>
          </a:r>
          <a:r>
            <a:rPr lang="en-US" sz="900" b="1" noProof="0" dirty="0" smtClean="0"/>
            <a:t>              : </a:t>
          </a:r>
          <a:r>
            <a:rPr lang="id-ID" sz="900" b="1" noProof="0" dirty="0" smtClean="0"/>
            <a:t>419.274.000.360</a:t>
          </a:r>
        </a:p>
        <a:p>
          <a:r>
            <a:rPr lang="id-ID" sz="900" noProof="0" dirty="0" smtClean="0"/>
            <a:t>Belanja Bagi Hasil </a:t>
          </a:r>
          <a:r>
            <a:rPr lang="en-US" sz="900" noProof="0" dirty="0" smtClean="0"/>
            <a:t>                 :   </a:t>
          </a:r>
          <a:r>
            <a:rPr lang="id-ID" sz="900" noProof="0" dirty="0" smtClean="0"/>
            <a:t>35.323.420.360 </a:t>
          </a:r>
          <a:endParaRPr lang="en-US" sz="900" noProof="0" dirty="0" smtClean="0"/>
        </a:p>
        <a:p>
          <a:r>
            <a:rPr lang="id-ID" sz="900" noProof="0" dirty="0" smtClean="0"/>
            <a:t>Belanja Bantuan Keuangan</a:t>
          </a:r>
          <a:r>
            <a:rPr lang="en-US" sz="900" noProof="0" dirty="0" smtClean="0"/>
            <a:t> :</a:t>
          </a:r>
          <a:r>
            <a:rPr lang="id-ID" sz="900" noProof="0" dirty="0" smtClean="0"/>
            <a:t> 383.950.580.000</a:t>
          </a:r>
        </a:p>
      </dgm:t>
    </dgm:pt>
    <dgm:pt modelId="{9AAF1409-F851-459F-83EA-9FF5E3A92FFF}" type="parTrans" cxnId="{E2E9DBB7-A1C8-4069-9523-084ECF3C22A7}">
      <dgm:prSet/>
      <dgm:spPr/>
      <dgm:t>
        <a:bodyPr/>
        <a:lstStyle/>
        <a:p>
          <a:endParaRPr lang="en-US" sz="900"/>
        </a:p>
      </dgm:t>
    </dgm:pt>
    <dgm:pt modelId="{12E0B420-BCA3-4EC7-9145-6105E5E950F6}" type="sibTrans" cxnId="{E2E9DBB7-A1C8-4069-9523-084ECF3C22A7}">
      <dgm:prSet/>
      <dgm:spPr/>
      <dgm:t>
        <a:bodyPr/>
        <a:lstStyle/>
        <a:p>
          <a:endParaRPr lang="en-US" sz="900"/>
        </a:p>
      </dgm:t>
    </dgm:pt>
    <dgm:pt modelId="{4F8D60E8-91D5-4627-90FD-B98BC7968CF8}" type="pres">
      <dgm:prSet presAssocID="{74741CC1-AF40-4EE6-97E4-8F2CBA6F040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0ED5111E-EB11-48AA-AEF2-8818251CF28D}" type="pres">
      <dgm:prSet presAssocID="{74741CC1-AF40-4EE6-97E4-8F2CBA6F0408}" presName="Name1" presStyleCnt="0"/>
      <dgm:spPr/>
    </dgm:pt>
    <dgm:pt modelId="{062DCAF7-902D-4181-8D93-E1E8563D916C}" type="pres">
      <dgm:prSet presAssocID="{74741CC1-AF40-4EE6-97E4-8F2CBA6F0408}" presName="cycle" presStyleCnt="0"/>
      <dgm:spPr/>
    </dgm:pt>
    <dgm:pt modelId="{52C8AD44-AC05-4443-BD00-3A1EFBC82727}" type="pres">
      <dgm:prSet presAssocID="{74741CC1-AF40-4EE6-97E4-8F2CBA6F0408}" presName="srcNode" presStyleLbl="node1" presStyleIdx="0" presStyleCnt="4"/>
      <dgm:spPr/>
    </dgm:pt>
    <dgm:pt modelId="{1CB2865C-38C9-4D8A-A7F4-FB53867E6507}" type="pres">
      <dgm:prSet presAssocID="{74741CC1-AF40-4EE6-97E4-8F2CBA6F0408}" presName="conn" presStyleLbl="parChTrans1D2" presStyleIdx="0" presStyleCnt="1"/>
      <dgm:spPr/>
      <dgm:t>
        <a:bodyPr/>
        <a:lstStyle/>
        <a:p>
          <a:endParaRPr lang="en-US"/>
        </a:p>
      </dgm:t>
    </dgm:pt>
    <dgm:pt modelId="{BB8A922C-0130-433D-AAB0-3BBD8ACCB08F}" type="pres">
      <dgm:prSet presAssocID="{74741CC1-AF40-4EE6-97E4-8F2CBA6F0408}" presName="extraNode" presStyleLbl="node1" presStyleIdx="0" presStyleCnt="4"/>
      <dgm:spPr/>
    </dgm:pt>
    <dgm:pt modelId="{072240CF-047E-41F2-A8BE-B958F61897E4}" type="pres">
      <dgm:prSet presAssocID="{74741CC1-AF40-4EE6-97E4-8F2CBA6F0408}" presName="dstNode" presStyleLbl="node1" presStyleIdx="0" presStyleCnt="4"/>
      <dgm:spPr/>
    </dgm:pt>
    <dgm:pt modelId="{E538E3E9-F61D-4E2C-9130-54C364C6B6D0}" type="pres">
      <dgm:prSet presAssocID="{A053F5C5-1F71-42C9-AA46-16FEBA6DE670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33926-C4AF-4255-A228-04F12A406C37}" type="pres">
      <dgm:prSet presAssocID="{A053F5C5-1F71-42C9-AA46-16FEBA6DE670}" presName="accent_1" presStyleCnt="0"/>
      <dgm:spPr/>
    </dgm:pt>
    <dgm:pt modelId="{97520B7B-6238-4AB5-89DC-14805B3A024D}" type="pres">
      <dgm:prSet presAssocID="{A053F5C5-1F71-42C9-AA46-16FEBA6DE670}" presName="accentRepeatNode" presStyleLbl="solidFgAcc1" presStyleIdx="0" presStyleCnt="4"/>
      <dgm:spPr/>
    </dgm:pt>
    <dgm:pt modelId="{083FA495-6880-4CED-A9F1-8941C111104C}" type="pres">
      <dgm:prSet presAssocID="{6199DF44-F941-49C1-988B-26DCE64DC5CA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40CF74-DC01-4438-8BAD-C33E09C35AD3}" type="pres">
      <dgm:prSet presAssocID="{6199DF44-F941-49C1-988B-26DCE64DC5CA}" presName="accent_2" presStyleCnt="0"/>
      <dgm:spPr/>
    </dgm:pt>
    <dgm:pt modelId="{21480556-2F71-4E25-906A-D8B6B1ADBA0E}" type="pres">
      <dgm:prSet presAssocID="{6199DF44-F941-49C1-988B-26DCE64DC5CA}" presName="accentRepeatNode" presStyleLbl="solidFgAcc1" presStyleIdx="1" presStyleCnt="4"/>
      <dgm:spPr/>
    </dgm:pt>
    <dgm:pt modelId="{71EEF53C-0516-41EA-9E6C-8A3B77BC0E78}" type="pres">
      <dgm:prSet presAssocID="{8B7A1BB2-F6D1-4FDA-8894-CC8C7F3CC87F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BE3BC1-5B3A-4C2B-8FA8-562DF7343015}" type="pres">
      <dgm:prSet presAssocID="{8B7A1BB2-F6D1-4FDA-8894-CC8C7F3CC87F}" presName="accent_3" presStyleCnt="0"/>
      <dgm:spPr/>
    </dgm:pt>
    <dgm:pt modelId="{42DB0291-7CDE-422E-BC6B-76019A74E5C1}" type="pres">
      <dgm:prSet presAssocID="{8B7A1BB2-F6D1-4FDA-8894-CC8C7F3CC87F}" presName="accentRepeatNode" presStyleLbl="solidFgAcc1" presStyleIdx="2" presStyleCnt="4"/>
      <dgm:spPr/>
    </dgm:pt>
    <dgm:pt modelId="{06FFC391-CFD9-4A28-A2DF-06BC0C443904}" type="pres">
      <dgm:prSet presAssocID="{C3A7FD21-D3CE-41E8-B2B7-FBB80C060114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459624-B744-4DFC-A2BE-848B3D27EE05}" type="pres">
      <dgm:prSet presAssocID="{C3A7FD21-D3CE-41E8-B2B7-FBB80C060114}" presName="accent_4" presStyleCnt="0"/>
      <dgm:spPr/>
    </dgm:pt>
    <dgm:pt modelId="{CC9579E4-592C-44C9-B495-79ABEE6B0387}" type="pres">
      <dgm:prSet presAssocID="{C3A7FD21-D3CE-41E8-B2B7-FBB80C060114}" presName="accentRepeatNode" presStyleLbl="solidFgAcc1" presStyleIdx="3" presStyleCnt="4"/>
      <dgm:spPr/>
    </dgm:pt>
  </dgm:ptLst>
  <dgm:cxnLst>
    <dgm:cxn modelId="{CB52F4C8-A394-4F1C-8971-1EC4B5020CF0}" srcId="{74741CC1-AF40-4EE6-97E4-8F2CBA6F0408}" destId="{A053F5C5-1F71-42C9-AA46-16FEBA6DE670}" srcOrd="0" destOrd="0" parTransId="{594CD5EA-7D0D-4425-ADE2-AD7A7515F825}" sibTransId="{06255292-47FA-4569-A21D-0D1AA6EA318B}"/>
    <dgm:cxn modelId="{E49C5F6C-32F2-4AB3-915F-8ED2189C8281}" type="presOf" srcId="{8B7A1BB2-F6D1-4FDA-8894-CC8C7F3CC87F}" destId="{71EEF53C-0516-41EA-9E6C-8A3B77BC0E78}" srcOrd="0" destOrd="0" presId="urn:microsoft.com/office/officeart/2008/layout/VerticalCurvedList"/>
    <dgm:cxn modelId="{5BE8AB45-4520-42D5-B5FE-3976546827AA}" type="presOf" srcId="{C3A7FD21-D3CE-41E8-B2B7-FBB80C060114}" destId="{06FFC391-CFD9-4A28-A2DF-06BC0C443904}" srcOrd="0" destOrd="0" presId="urn:microsoft.com/office/officeart/2008/layout/VerticalCurvedList"/>
    <dgm:cxn modelId="{E69B0B0B-2537-499B-99A2-59C6210A0E55}" srcId="{74741CC1-AF40-4EE6-97E4-8F2CBA6F0408}" destId="{6199DF44-F941-49C1-988B-26DCE64DC5CA}" srcOrd="1" destOrd="0" parTransId="{30BDD3CF-784E-413F-8CCA-F9B08C36C213}" sibTransId="{036454C2-41B1-4D26-B83C-A1EA97E77584}"/>
    <dgm:cxn modelId="{FE0382EC-C255-4366-BB52-A3CE5B5E95F4}" type="presOf" srcId="{06255292-47FA-4569-A21D-0D1AA6EA318B}" destId="{1CB2865C-38C9-4D8A-A7F4-FB53867E6507}" srcOrd="0" destOrd="0" presId="urn:microsoft.com/office/officeart/2008/layout/VerticalCurvedList"/>
    <dgm:cxn modelId="{AB45B059-CC30-4CF8-8A1E-7B42257A1B6D}" type="presOf" srcId="{6199DF44-F941-49C1-988B-26DCE64DC5CA}" destId="{083FA495-6880-4CED-A9F1-8941C111104C}" srcOrd="0" destOrd="0" presId="urn:microsoft.com/office/officeart/2008/layout/VerticalCurvedList"/>
    <dgm:cxn modelId="{E2E9DBB7-A1C8-4069-9523-084ECF3C22A7}" srcId="{74741CC1-AF40-4EE6-97E4-8F2CBA6F0408}" destId="{C3A7FD21-D3CE-41E8-B2B7-FBB80C060114}" srcOrd="3" destOrd="0" parTransId="{9AAF1409-F851-459F-83EA-9FF5E3A92FFF}" sibTransId="{12E0B420-BCA3-4EC7-9145-6105E5E950F6}"/>
    <dgm:cxn modelId="{AC9C1E45-809C-43C3-9B50-92B40C9C8F53}" type="presOf" srcId="{A053F5C5-1F71-42C9-AA46-16FEBA6DE670}" destId="{E538E3E9-F61D-4E2C-9130-54C364C6B6D0}" srcOrd="0" destOrd="0" presId="urn:microsoft.com/office/officeart/2008/layout/VerticalCurvedList"/>
    <dgm:cxn modelId="{747F9773-E47A-4C94-BB96-38587690DA68}" type="presOf" srcId="{74741CC1-AF40-4EE6-97E4-8F2CBA6F0408}" destId="{4F8D60E8-91D5-4627-90FD-B98BC7968CF8}" srcOrd="0" destOrd="0" presId="urn:microsoft.com/office/officeart/2008/layout/VerticalCurvedList"/>
    <dgm:cxn modelId="{429C99CF-62C1-4983-9787-F70004E74A76}" srcId="{74741CC1-AF40-4EE6-97E4-8F2CBA6F0408}" destId="{8B7A1BB2-F6D1-4FDA-8894-CC8C7F3CC87F}" srcOrd="2" destOrd="0" parTransId="{D0B8800B-2313-48B8-A969-A1502610093F}" sibTransId="{15EC0BFA-8673-4955-97F1-B3AA9B6AD82A}"/>
    <dgm:cxn modelId="{8F3CB88F-EEB8-4052-A3FD-312B3DBD4D56}" type="presParOf" srcId="{4F8D60E8-91D5-4627-90FD-B98BC7968CF8}" destId="{0ED5111E-EB11-48AA-AEF2-8818251CF28D}" srcOrd="0" destOrd="0" presId="urn:microsoft.com/office/officeart/2008/layout/VerticalCurvedList"/>
    <dgm:cxn modelId="{EBD4730B-4FAA-4E84-9954-DA61F7135364}" type="presParOf" srcId="{0ED5111E-EB11-48AA-AEF2-8818251CF28D}" destId="{062DCAF7-902D-4181-8D93-E1E8563D916C}" srcOrd="0" destOrd="0" presId="urn:microsoft.com/office/officeart/2008/layout/VerticalCurvedList"/>
    <dgm:cxn modelId="{B982289A-338C-46C5-8246-1A3E9B480672}" type="presParOf" srcId="{062DCAF7-902D-4181-8D93-E1E8563D916C}" destId="{52C8AD44-AC05-4443-BD00-3A1EFBC82727}" srcOrd="0" destOrd="0" presId="urn:microsoft.com/office/officeart/2008/layout/VerticalCurvedList"/>
    <dgm:cxn modelId="{E2A433F2-CB74-4E62-BE2B-2C5C2CB5B641}" type="presParOf" srcId="{062DCAF7-902D-4181-8D93-E1E8563D916C}" destId="{1CB2865C-38C9-4D8A-A7F4-FB53867E6507}" srcOrd="1" destOrd="0" presId="urn:microsoft.com/office/officeart/2008/layout/VerticalCurvedList"/>
    <dgm:cxn modelId="{81CAAD17-AAA7-4B00-A08A-5AFB337EC583}" type="presParOf" srcId="{062DCAF7-902D-4181-8D93-E1E8563D916C}" destId="{BB8A922C-0130-433D-AAB0-3BBD8ACCB08F}" srcOrd="2" destOrd="0" presId="urn:microsoft.com/office/officeart/2008/layout/VerticalCurvedList"/>
    <dgm:cxn modelId="{DAD9A596-219F-45D2-877C-4F655007CDEC}" type="presParOf" srcId="{062DCAF7-902D-4181-8D93-E1E8563D916C}" destId="{072240CF-047E-41F2-A8BE-B958F61897E4}" srcOrd="3" destOrd="0" presId="urn:microsoft.com/office/officeart/2008/layout/VerticalCurvedList"/>
    <dgm:cxn modelId="{743F4DEF-0101-4A59-97FE-13DA621CA196}" type="presParOf" srcId="{0ED5111E-EB11-48AA-AEF2-8818251CF28D}" destId="{E538E3E9-F61D-4E2C-9130-54C364C6B6D0}" srcOrd="1" destOrd="0" presId="urn:microsoft.com/office/officeart/2008/layout/VerticalCurvedList"/>
    <dgm:cxn modelId="{313713A1-CBD3-4E15-8DED-EC3456F66DC7}" type="presParOf" srcId="{0ED5111E-EB11-48AA-AEF2-8818251CF28D}" destId="{65833926-C4AF-4255-A228-04F12A406C37}" srcOrd="2" destOrd="0" presId="urn:microsoft.com/office/officeart/2008/layout/VerticalCurvedList"/>
    <dgm:cxn modelId="{F52A8C85-2687-4E47-A6F5-34DE929B4541}" type="presParOf" srcId="{65833926-C4AF-4255-A228-04F12A406C37}" destId="{97520B7B-6238-4AB5-89DC-14805B3A024D}" srcOrd="0" destOrd="0" presId="urn:microsoft.com/office/officeart/2008/layout/VerticalCurvedList"/>
    <dgm:cxn modelId="{7E496C86-8C99-4F0B-9171-C49E82AF0C9D}" type="presParOf" srcId="{0ED5111E-EB11-48AA-AEF2-8818251CF28D}" destId="{083FA495-6880-4CED-A9F1-8941C111104C}" srcOrd="3" destOrd="0" presId="urn:microsoft.com/office/officeart/2008/layout/VerticalCurvedList"/>
    <dgm:cxn modelId="{480B58C0-EBB8-4A23-BD51-CAAEC6091B34}" type="presParOf" srcId="{0ED5111E-EB11-48AA-AEF2-8818251CF28D}" destId="{A840CF74-DC01-4438-8BAD-C33E09C35AD3}" srcOrd="4" destOrd="0" presId="urn:microsoft.com/office/officeart/2008/layout/VerticalCurvedList"/>
    <dgm:cxn modelId="{5893372C-EE33-4616-B4DD-C7D554469EEC}" type="presParOf" srcId="{A840CF74-DC01-4438-8BAD-C33E09C35AD3}" destId="{21480556-2F71-4E25-906A-D8B6B1ADBA0E}" srcOrd="0" destOrd="0" presId="urn:microsoft.com/office/officeart/2008/layout/VerticalCurvedList"/>
    <dgm:cxn modelId="{05F3ADE3-6B4C-4DA0-BDBD-CED0FD121098}" type="presParOf" srcId="{0ED5111E-EB11-48AA-AEF2-8818251CF28D}" destId="{71EEF53C-0516-41EA-9E6C-8A3B77BC0E78}" srcOrd="5" destOrd="0" presId="urn:microsoft.com/office/officeart/2008/layout/VerticalCurvedList"/>
    <dgm:cxn modelId="{516C066E-8D9D-4D9C-9624-B993D33616F3}" type="presParOf" srcId="{0ED5111E-EB11-48AA-AEF2-8818251CF28D}" destId="{24BE3BC1-5B3A-4C2B-8FA8-562DF7343015}" srcOrd="6" destOrd="0" presId="urn:microsoft.com/office/officeart/2008/layout/VerticalCurvedList"/>
    <dgm:cxn modelId="{E6D3A5B5-9AEF-411F-AA13-4EE65CE52794}" type="presParOf" srcId="{24BE3BC1-5B3A-4C2B-8FA8-562DF7343015}" destId="{42DB0291-7CDE-422E-BC6B-76019A74E5C1}" srcOrd="0" destOrd="0" presId="urn:microsoft.com/office/officeart/2008/layout/VerticalCurvedList"/>
    <dgm:cxn modelId="{96921CF1-DEE9-4FCE-8D92-22011B972F70}" type="presParOf" srcId="{0ED5111E-EB11-48AA-AEF2-8818251CF28D}" destId="{06FFC391-CFD9-4A28-A2DF-06BC0C443904}" srcOrd="7" destOrd="0" presId="urn:microsoft.com/office/officeart/2008/layout/VerticalCurvedList"/>
    <dgm:cxn modelId="{99D30A85-401E-4DC0-A513-B95D44B55DE0}" type="presParOf" srcId="{0ED5111E-EB11-48AA-AEF2-8818251CF28D}" destId="{DB459624-B744-4DFC-A2BE-848B3D27EE05}" srcOrd="8" destOrd="0" presId="urn:microsoft.com/office/officeart/2008/layout/VerticalCurvedList"/>
    <dgm:cxn modelId="{9E080245-8DDB-4E44-8BF4-4C9745CDCFBA}" type="presParOf" srcId="{DB459624-B744-4DFC-A2BE-848B3D27EE05}" destId="{CC9579E4-592C-44C9-B495-79ABEE6B038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4741CC1-AF40-4EE6-97E4-8F2CBA6F0408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A053F5C5-1F71-42C9-AA46-16FEBA6DE670}">
      <dgm:prSet phldrT="[Text]" custT="1"/>
      <dgm:spPr/>
      <dgm:t>
        <a:bodyPr/>
        <a:lstStyle/>
        <a:p>
          <a:r>
            <a:rPr lang="en-US" sz="900" b="1" dirty="0" smtClean="0"/>
            <a:t>BELANJA OPERASI          : 15.518.965.136</a:t>
          </a:r>
        </a:p>
        <a:p>
          <a:r>
            <a:rPr lang="en-US" sz="900" dirty="0" err="1" smtClean="0"/>
            <a:t>Belanja</a:t>
          </a:r>
          <a:r>
            <a:rPr lang="en-US" sz="900" dirty="0" smtClean="0"/>
            <a:t> </a:t>
          </a:r>
          <a:r>
            <a:rPr lang="en-US" sz="900" dirty="0" err="1" smtClean="0"/>
            <a:t>Pegawai</a:t>
          </a:r>
          <a:r>
            <a:rPr lang="en-US" sz="900" dirty="0" smtClean="0"/>
            <a:t>              :   7.799.666.659  </a:t>
          </a:r>
        </a:p>
        <a:p>
          <a:r>
            <a:rPr lang="en-US" sz="900" dirty="0" err="1" smtClean="0"/>
            <a:t>Belanja</a:t>
          </a:r>
          <a:r>
            <a:rPr lang="en-US" sz="900" dirty="0" smtClean="0"/>
            <a:t> </a:t>
          </a:r>
          <a:r>
            <a:rPr lang="en-US" sz="900" dirty="0" err="1" smtClean="0"/>
            <a:t>Barang</a:t>
          </a:r>
          <a:r>
            <a:rPr lang="en-US" sz="900" dirty="0" smtClean="0"/>
            <a:t> </a:t>
          </a:r>
          <a:r>
            <a:rPr lang="en-US" sz="900" dirty="0" err="1" smtClean="0"/>
            <a:t>dan</a:t>
          </a:r>
          <a:r>
            <a:rPr lang="en-US" sz="900" dirty="0" smtClean="0"/>
            <a:t> </a:t>
          </a:r>
          <a:r>
            <a:rPr lang="en-US" sz="900" dirty="0" err="1" smtClean="0"/>
            <a:t>Jasa</a:t>
          </a:r>
          <a:r>
            <a:rPr lang="en-US" sz="900" dirty="0" smtClean="0"/>
            <a:t>:    7.719.298.477</a:t>
          </a:r>
        </a:p>
      </dgm:t>
    </dgm:pt>
    <dgm:pt modelId="{594CD5EA-7D0D-4425-ADE2-AD7A7515F825}" type="parTrans" cxnId="{CB52F4C8-A394-4F1C-8971-1EC4B5020CF0}">
      <dgm:prSet/>
      <dgm:spPr/>
      <dgm:t>
        <a:bodyPr/>
        <a:lstStyle/>
        <a:p>
          <a:endParaRPr lang="en-US" sz="900"/>
        </a:p>
      </dgm:t>
    </dgm:pt>
    <dgm:pt modelId="{06255292-47FA-4569-A21D-0D1AA6EA318B}" type="sibTrans" cxnId="{CB52F4C8-A394-4F1C-8971-1EC4B5020CF0}">
      <dgm:prSet/>
      <dgm:spPr/>
      <dgm:t>
        <a:bodyPr/>
        <a:lstStyle/>
        <a:p>
          <a:endParaRPr lang="en-US" sz="900"/>
        </a:p>
      </dgm:t>
    </dgm:pt>
    <dgm:pt modelId="{6199DF44-F941-49C1-988B-26DCE64DC5CA}">
      <dgm:prSet phldrT="[Text]" custT="1"/>
      <dgm:spPr/>
      <dgm:t>
        <a:bodyPr/>
        <a:lstStyle/>
        <a:p>
          <a:r>
            <a:rPr lang="en-US" sz="900" b="1" dirty="0" smtClean="0"/>
            <a:t>BELANJA MODAL               : 1.326.261.700</a:t>
          </a:r>
        </a:p>
        <a:p>
          <a:r>
            <a:rPr lang="en-US" sz="900" dirty="0" smtClean="0"/>
            <a:t>BM. </a:t>
          </a:r>
          <a:r>
            <a:rPr lang="en-US" sz="900" dirty="0" err="1" smtClean="0"/>
            <a:t>Peralatan</a:t>
          </a:r>
          <a:r>
            <a:rPr lang="en-US" sz="900" dirty="0" smtClean="0"/>
            <a:t> &amp; </a:t>
          </a:r>
          <a:r>
            <a:rPr lang="en-US" sz="900" dirty="0" err="1" smtClean="0"/>
            <a:t>Mesin</a:t>
          </a:r>
          <a:r>
            <a:rPr lang="en-US" sz="900" dirty="0" smtClean="0"/>
            <a:t>     :     926.261.700  </a:t>
          </a:r>
        </a:p>
        <a:p>
          <a:r>
            <a:rPr lang="en-US" sz="900" dirty="0" smtClean="0"/>
            <a:t>BM. </a:t>
          </a:r>
          <a:r>
            <a:rPr lang="en-US" sz="900" dirty="0" err="1" smtClean="0"/>
            <a:t>Gedung</a:t>
          </a:r>
          <a:r>
            <a:rPr lang="en-US" sz="900" dirty="0" smtClean="0"/>
            <a:t> &amp; </a:t>
          </a:r>
          <a:r>
            <a:rPr lang="en-US" sz="900" dirty="0" err="1" smtClean="0"/>
            <a:t>Bangunan</a:t>
          </a:r>
          <a:r>
            <a:rPr lang="en-US" sz="900" dirty="0" smtClean="0"/>
            <a:t>  :    400.000.000</a:t>
          </a:r>
          <a:endParaRPr lang="en-US" sz="900" dirty="0"/>
        </a:p>
      </dgm:t>
    </dgm:pt>
    <dgm:pt modelId="{30BDD3CF-784E-413F-8CCA-F9B08C36C213}" type="parTrans" cxnId="{E69B0B0B-2537-499B-99A2-59C6210A0E55}">
      <dgm:prSet/>
      <dgm:spPr/>
      <dgm:t>
        <a:bodyPr/>
        <a:lstStyle/>
        <a:p>
          <a:endParaRPr lang="en-US" sz="900"/>
        </a:p>
      </dgm:t>
    </dgm:pt>
    <dgm:pt modelId="{036454C2-41B1-4D26-B83C-A1EA97E77584}" type="sibTrans" cxnId="{E69B0B0B-2537-499B-99A2-59C6210A0E55}">
      <dgm:prSet/>
      <dgm:spPr/>
      <dgm:t>
        <a:bodyPr/>
        <a:lstStyle/>
        <a:p>
          <a:endParaRPr lang="en-US" sz="900"/>
        </a:p>
      </dgm:t>
    </dgm:pt>
    <dgm:pt modelId="{8B7A1BB2-F6D1-4FDA-8894-CC8C7F3CC87F}">
      <dgm:prSet phldrT="[Text]" custT="1"/>
      <dgm:spPr/>
      <dgm:t>
        <a:bodyPr/>
        <a:lstStyle/>
        <a:p>
          <a:r>
            <a:rPr lang="en-US" sz="900" b="1" dirty="0" smtClean="0"/>
            <a:t>BELANJA TIDAK TERDUGA</a:t>
          </a:r>
        </a:p>
        <a:p>
          <a:r>
            <a:rPr lang="en-US" sz="900" b="1" dirty="0" smtClean="0"/>
            <a:t>11.690.000.000</a:t>
          </a:r>
          <a:endParaRPr lang="en-US" sz="900" dirty="0"/>
        </a:p>
      </dgm:t>
    </dgm:pt>
    <dgm:pt modelId="{D0B8800B-2313-48B8-A969-A1502610093F}" type="parTrans" cxnId="{429C99CF-62C1-4983-9787-F70004E74A76}">
      <dgm:prSet/>
      <dgm:spPr/>
      <dgm:t>
        <a:bodyPr/>
        <a:lstStyle/>
        <a:p>
          <a:endParaRPr lang="en-US" sz="900"/>
        </a:p>
      </dgm:t>
    </dgm:pt>
    <dgm:pt modelId="{15EC0BFA-8673-4955-97F1-B3AA9B6AD82A}" type="sibTrans" cxnId="{429C99CF-62C1-4983-9787-F70004E74A76}">
      <dgm:prSet/>
      <dgm:spPr/>
      <dgm:t>
        <a:bodyPr/>
        <a:lstStyle/>
        <a:p>
          <a:endParaRPr lang="en-US" sz="900"/>
        </a:p>
      </dgm:t>
    </dgm:pt>
    <dgm:pt modelId="{C3A7FD21-D3CE-41E8-B2B7-FBB80C060114}">
      <dgm:prSet phldrT="[Text]" custT="1"/>
      <dgm:spPr/>
      <dgm:t>
        <a:bodyPr/>
        <a:lstStyle/>
        <a:p>
          <a:r>
            <a:rPr lang="id-ID" sz="900" b="1" noProof="0" dirty="0" smtClean="0"/>
            <a:t>BELANJA TRANSFER</a:t>
          </a:r>
          <a:r>
            <a:rPr lang="en-US" sz="900" b="1" noProof="0" dirty="0" smtClean="0"/>
            <a:t>              : </a:t>
          </a:r>
          <a:r>
            <a:rPr lang="id-ID" sz="900" b="1" noProof="0" dirty="0" smtClean="0"/>
            <a:t>419.274.000.360</a:t>
          </a:r>
        </a:p>
        <a:p>
          <a:r>
            <a:rPr lang="id-ID" sz="900" noProof="0" dirty="0" smtClean="0"/>
            <a:t>Belanja Bagi Hasil </a:t>
          </a:r>
          <a:r>
            <a:rPr lang="en-US" sz="900" noProof="0" dirty="0" smtClean="0"/>
            <a:t>                  :   </a:t>
          </a:r>
          <a:r>
            <a:rPr lang="id-ID" sz="900" noProof="0" dirty="0" smtClean="0"/>
            <a:t>35.323.420.360 </a:t>
          </a:r>
          <a:endParaRPr lang="en-US" sz="900" noProof="0" dirty="0" smtClean="0"/>
        </a:p>
        <a:p>
          <a:r>
            <a:rPr lang="id-ID" sz="900" noProof="0" dirty="0" smtClean="0"/>
            <a:t>Belanja Bantuan Keuangan </a:t>
          </a:r>
          <a:r>
            <a:rPr lang="en-US" sz="900" noProof="0" dirty="0" smtClean="0"/>
            <a:t>  : </a:t>
          </a:r>
          <a:r>
            <a:rPr lang="id-ID" sz="900" noProof="0" dirty="0" smtClean="0"/>
            <a:t>383.950.580.000</a:t>
          </a:r>
        </a:p>
      </dgm:t>
    </dgm:pt>
    <dgm:pt modelId="{9AAF1409-F851-459F-83EA-9FF5E3A92FFF}" type="parTrans" cxnId="{E2E9DBB7-A1C8-4069-9523-084ECF3C22A7}">
      <dgm:prSet/>
      <dgm:spPr/>
      <dgm:t>
        <a:bodyPr/>
        <a:lstStyle/>
        <a:p>
          <a:endParaRPr lang="en-US" sz="900"/>
        </a:p>
      </dgm:t>
    </dgm:pt>
    <dgm:pt modelId="{12E0B420-BCA3-4EC7-9145-6105E5E950F6}" type="sibTrans" cxnId="{E2E9DBB7-A1C8-4069-9523-084ECF3C22A7}">
      <dgm:prSet/>
      <dgm:spPr/>
      <dgm:t>
        <a:bodyPr/>
        <a:lstStyle/>
        <a:p>
          <a:endParaRPr lang="en-US" sz="900"/>
        </a:p>
      </dgm:t>
    </dgm:pt>
    <dgm:pt modelId="{4F8D60E8-91D5-4627-90FD-B98BC7968CF8}" type="pres">
      <dgm:prSet presAssocID="{74741CC1-AF40-4EE6-97E4-8F2CBA6F040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0ED5111E-EB11-48AA-AEF2-8818251CF28D}" type="pres">
      <dgm:prSet presAssocID="{74741CC1-AF40-4EE6-97E4-8F2CBA6F0408}" presName="Name1" presStyleCnt="0"/>
      <dgm:spPr/>
    </dgm:pt>
    <dgm:pt modelId="{062DCAF7-902D-4181-8D93-E1E8563D916C}" type="pres">
      <dgm:prSet presAssocID="{74741CC1-AF40-4EE6-97E4-8F2CBA6F0408}" presName="cycle" presStyleCnt="0"/>
      <dgm:spPr/>
    </dgm:pt>
    <dgm:pt modelId="{52C8AD44-AC05-4443-BD00-3A1EFBC82727}" type="pres">
      <dgm:prSet presAssocID="{74741CC1-AF40-4EE6-97E4-8F2CBA6F0408}" presName="srcNode" presStyleLbl="node1" presStyleIdx="0" presStyleCnt="4"/>
      <dgm:spPr/>
    </dgm:pt>
    <dgm:pt modelId="{1CB2865C-38C9-4D8A-A7F4-FB53867E6507}" type="pres">
      <dgm:prSet presAssocID="{74741CC1-AF40-4EE6-97E4-8F2CBA6F0408}" presName="conn" presStyleLbl="parChTrans1D2" presStyleIdx="0" presStyleCnt="1"/>
      <dgm:spPr/>
      <dgm:t>
        <a:bodyPr/>
        <a:lstStyle/>
        <a:p>
          <a:endParaRPr lang="en-US"/>
        </a:p>
      </dgm:t>
    </dgm:pt>
    <dgm:pt modelId="{BB8A922C-0130-433D-AAB0-3BBD8ACCB08F}" type="pres">
      <dgm:prSet presAssocID="{74741CC1-AF40-4EE6-97E4-8F2CBA6F0408}" presName="extraNode" presStyleLbl="node1" presStyleIdx="0" presStyleCnt="4"/>
      <dgm:spPr/>
    </dgm:pt>
    <dgm:pt modelId="{072240CF-047E-41F2-A8BE-B958F61897E4}" type="pres">
      <dgm:prSet presAssocID="{74741CC1-AF40-4EE6-97E4-8F2CBA6F0408}" presName="dstNode" presStyleLbl="node1" presStyleIdx="0" presStyleCnt="4"/>
      <dgm:spPr/>
    </dgm:pt>
    <dgm:pt modelId="{E538E3E9-F61D-4E2C-9130-54C364C6B6D0}" type="pres">
      <dgm:prSet presAssocID="{A053F5C5-1F71-42C9-AA46-16FEBA6DE670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33926-C4AF-4255-A228-04F12A406C37}" type="pres">
      <dgm:prSet presAssocID="{A053F5C5-1F71-42C9-AA46-16FEBA6DE670}" presName="accent_1" presStyleCnt="0"/>
      <dgm:spPr/>
    </dgm:pt>
    <dgm:pt modelId="{97520B7B-6238-4AB5-89DC-14805B3A024D}" type="pres">
      <dgm:prSet presAssocID="{A053F5C5-1F71-42C9-AA46-16FEBA6DE670}" presName="accentRepeatNode" presStyleLbl="solidFgAcc1" presStyleIdx="0" presStyleCnt="4"/>
      <dgm:spPr/>
    </dgm:pt>
    <dgm:pt modelId="{083FA495-6880-4CED-A9F1-8941C111104C}" type="pres">
      <dgm:prSet presAssocID="{6199DF44-F941-49C1-988B-26DCE64DC5CA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40CF74-DC01-4438-8BAD-C33E09C35AD3}" type="pres">
      <dgm:prSet presAssocID="{6199DF44-F941-49C1-988B-26DCE64DC5CA}" presName="accent_2" presStyleCnt="0"/>
      <dgm:spPr/>
    </dgm:pt>
    <dgm:pt modelId="{21480556-2F71-4E25-906A-D8B6B1ADBA0E}" type="pres">
      <dgm:prSet presAssocID="{6199DF44-F941-49C1-988B-26DCE64DC5CA}" presName="accentRepeatNode" presStyleLbl="solidFgAcc1" presStyleIdx="1" presStyleCnt="4"/>
      <dgm:spPr/>
    </dgm:pt>
    <dgm:pt modelId="{71EEF53C-0516-41EA-9E6C-8A3B77BC0E78}" type="pres">
      <dgm:prSet presAssocID="{8B7A1BB2-F6D1-4FDA-8894-CC8C7F3CC87F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BE3BC1-5B3A-4C2B-8FA8-562DF7343015}" type="pres">
      <dgm:prSet presAssocID="{8B7A1BB2-F6D1-4FDA-8894-CC8C7F3CC87F}" presName="accent_3" presStyleCnt="0"/>
      <dgm:spPr/>
    </dgm:pt>
    <dgm:pt modelId="{42DB0291-7CDE-422E-BC6B-76019A74E5C1}" type="pres">
      <dgm:prSet presAssocID="{8B7A1BB2-F6D1-4FDA-8894-CC8C7F3CC87F}" presName="accentRepeatNode" presStyleLbl="solidFgAcc1" presStyleIdx="2" presStyleCnt="4"/>
      <dgm:spPr/>
    </dgm:pt>
    <dgm:pt modelId="{06FFC391-CFD9-4A28-A2DF-06BC0C443904}" type="pres">
      <dgm:prSet presAssocID="{C3A7FD21-D3CE-41E8-B2B7-FBB80C060114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459624-B744-4DFC-A2BE-848B3D27EE05}" type="pres">
      <dgm:prSet presAssocID="{C3A7FD21-D3CE-41E8-B2B7-FBB80C060114}" presName="accent_4" presStyleCnt="0"/>
      <dgm:spPr/>
    </dgm:pt>
    <dgm:pt modelId="{CC9579E4-592C-44C9-B495-79ABEE6B0387}" type="pres">
      <dgm:prSet presAssocID="{C3A7FD21-D3CE-41E8-B2B7-FBB80C060114}" presName="accentRepeatNode" presStyleLbl="solidFgAcc1" presStyleIdx="3" presStyleCnt="4"/>
      <dgm:spPr/>
    </dgm:pt>
  </dgm:ptLst>
  <dgm:cxnLst>
    <dgm:cxn modelId="{213E189C-EC21-4724-98A2-A42E76663EEA}" type="presOf" srcId="{C3A7FD21-D3CE-41E8-B2B7-FBB80C060114}" destId="{06FFC391-CFD9-4A28-A2DF-06BC0C443904}" srcOrd="0" destOrd="0" presId="urn:microsoft.com/office/officeart/2008/layout/VerticalCurvedList"/>
    <dgm:cxn modelId="{CB52F4C8-A394-4F1C-8971-1EC4B5020CF0}" srcId="{74741CC1-AF40-4EE6-97E4-8F2CBA6F0408}" destId="{A053F5C5-1F71-42C9-AA46-16FEBA6DE670}" srcOrd="0" destOrd="0" parTransId="{594CD5EA-7D0D-4425-ADE2-AD7A7515F825}" sibTransId="{06255292-47FA-4569-A21D-0D1AA6EA318B}"/>
    <dgm:cxn modelId="{1B2C8712-883A-4FBF-8FF2-2DFB904E9711}" type="presOf" srcId="{06255292-47FA-4569-A21D-0D1AA6EA318B}" destId="{1CB2865C-38C9-4D8A-A7F4-FB53867E6507}" srcOrd="0" destOrd="0" presId="urn:microsoft.com/office/officeart/2008/layout/VerticalCurvedList"/>
    <dgm:cxn modelId="{E69B0B0B-2537-499B-99A2-59C6210A0E55}" srcId="{74741CC1-AF40-4EE6-97E4-8F2CBA6F0408}" destId="{6199DF44-F941-49C1-988B-26DCE64DC5CA}" srcOrd="1" destOrd="0" parTransId="{30BDD3CF-784E-413F-8CCA-F9B08C36C213}" sibTransId="{036454C2-41B1-4D26-B83C-A1EA97E77584}"/>
    <dgm:cxn modelId="{C7D8082A-06FF-4338-B285-BD13AAC61520}" type="presOf" srcId="{8B7A1BB2-F6D1-4FDA-8894-CC8C7F3CC87F}" destId="{71EEF53C-0516-41EA-9E6C-8A3B77BC0E78}" srcOrd="0" destOrd="0" presId="urn:microsoft.com/office/officeart/2008/layout/VerticalCurvedList"/>
    <dgm:cxn modelId="{E2E9DBB7-A1C8-4069-9523-084ECF3C22A7}" srcId="{74741CC1-AF40-4EE6-97E4-8F2CBA6F0408}" destId="{C3A7FD21-D3CE-41E8-B2B7-FBB80C060114}" srcOrd="3" destOrd="0" parTransId="{9AAF1409-F851-459F-83EA-9FF5E3A92FFF}" sibTransId="{12E0B420-BCA3-4EC7-9145-6105E5E950F6}"/>
    <dgm:cxn modelId="{30655386-20E7-46EC-BB10-3358B6EFF125}" type="presOf" srcId="{6199DF44-F941-49C1-988B-26DCE64DC5CA}" destId="{083FA495-6880-4CED-A9F1-8941C111104C}" srcOrd="0" destOrd="0" presId="urn:microsoft.com/office/officeart/2008/layout/VerticalCurvedList"/>
    <dgm:cxn modelId="{CD92041B-33E2-4F9A-9BA1-D53E45060D98}" type="presOf" srcId="{74741CC1-AF40-4EE6-97E4-8F2CBA6F0408}" destId="{4F8D60E8-91D5-4627-90FD-B98BC7968CF8}" srcOrd="0" destOrd="0" presId="urn:microsoft.com/office/officeart/2008/layout/VerticalCurvedList"/>
    <dgm:cxn modelId="{429C99CF-62C1-4983-9787-F70004E74A76}" srcId="{74741CC1-AF40-4EE6-97E4-8F2CBA6F0408}" destId="{8B7A1BB2-F6D1-4FDA-8894-CC8C7F3CC87F}" srcOrd="2" destOrd="0" parTransId="{D0B8800B-2313-48B8-A969-A1502610093F}" sibTransId="{15EC0BFA-8673-4955-97F1-B3AA9B6AD82A}"/>
    <dgm:cxn modelId="{8C63C9B2-A772-4896-ADBA-2C21C3EFFEF7}" type="presOf" srcId="{A053F5C5-1F71-42C9-AA46-16FEBA6DE670}" destId="{E538E3E9-F61D-4E2C-9130-54C364C6B6D0}" srcOrd="0" destOrd="0" presId="urn:microsoft.com/office/officeart/2008/layout/VerticalCurvedList"/>
    <dgm:cxn modelId="{26729F86-F408-4683-8861-E3B5ECAC3545}" type="presParOf" srcId="{4F8D60E8-91D5-4627-90FD-B98BC7968CF8}" destId="{0ED5111E-EB11-48AA-AEF2-8818251CF28D}" srcOrd="0" destOrd="0" presId="urn:microsoft.com/office/officeart/2008/layout/VerticalCurvedList"/>
    <dgm:cxn modelId="{F69828F5-1F9E-4890-82A3-57A991630B95}" type="presParOf" srcId="{0ED5111E-EB11-48AA-AEF2-8818251CF28D}" destId="{062DCAF7-902D-4181-8D93-E1E8563D916C}" srcOrd="0" destOrd="0" presId="urn:microsoft.com/office/officeart/2008/layout/VerticalCurvedList"/>
    <dgm:cxn modelId="{3BFB18E5-A73D-4D18-8EF9-B1CE8789872D}" type="presParOf" srcId="{062DCAF7-902D-4181-8D93-E1E8563D916C}" destId="{52C8AD44-AC05-4443-BD00-3A1EFBC82727}" srcOrd="0" destOrd="0" presId="urn:microsoft.com/office/officeart/2008/layout/VerticalCurvedList"/>
    <dgm:cxn modelId="{E397B295-ADF4-47EF-8C3B-7713BF44453C}" type="presParOf" srcId="{062DCAF7-902D-4181-8D93-E1E8563D916C}" destId="{1CB2865C-38C9-4D8A-A7F4-FB53867E6507}" srcOrd="1" destOrd="0" presId="urn:microsoft.com/office/officeart/2008/layout/VerticalCurvedList"/>
    <dgm:cxn modelId="{78E04587-8C5D-4D9A-A487-7EC6B69EF01A}" type="presParOf" srcId="{062DCAF7-902D-4181-8D93-E1E8563D916C}" destId="{BB8A922C-0130-433D-AAB0-3BBD8ACCB08F}" srcOrd="2" destOrd="0" presId="urn:microsoft.com/office/officeart/2008/layout/VerticalCurvedList"/>
    <dgm:cxn modelId="{ACA3DB6F-AB65-443F-91C4-FA1819670E1C}" type="presParOf" srcId="{062DCAF7-902D-4181-8D93-E1E8563D916C}" destId="{072240CF-047E-41F2-A8BE-B958F61897E4}" srcOrd="3" destOrd="0" presId="urn:microsoft.com/office/officeart/2008/layout/VerticalCurvedList"/>
    <dgm:cxn modelId="{F1167E01-77DF-4238-A28D-5C63FAC58D1D}" type="presParOf" srcId="{0ED5111E-EB11-48AA-AEF2-8818251CF28D}" destId="{E538E3E9-F61D-4E2C-9130-54C364C6B6D0}" srcOrd="1" destOrd="0" presId="urn:microsoft.com/office/officeart/2008/layout/VerticalCurvedList"/>
    <dgm:cxn modelId="{D4F92C64-7AA5-4E50-B154-F96AC14BD56D}" type="presParOf" srcId="{0ED5111E-EB11-48AA-AEF2-8818251CF28D}" destId="{65833926-C4AF-4255-A228-04F12A406C37}" srcOrd="2" destOrd="0" presId="urn:microsoft.com/office/officeart/2008/layout/VerticalCurvedList"/>
    <dgm:cxn modelId="{9D4FC976-F23C-47DB-91D6-2E281FFF4A2A}" type="presParOf" srcId="{65833926-C4AF-4255-A228-04F12A406C37}" destId="{97520B7B-6238-4AB5-89DC-14805B3A024D}" srcOrd="0" destOrd="0" presId="urn:microsoft.com/office/officeart/2008/layout/VerticalCurvedList"/>
    <dgm:cxn modelId="{6C006811-CD97-4AFE-9511-9C70C9A7B349}" type="presParOf" srcId="{0ED5111E-EB11-48AA-AEF2-8818251CF28D}" destId="{083FA495-6880-4CED-A9F1-8941C111104C}" srcOrd="3" destOrd="0" presId="urn:microsoft.com/office/officeart/2008/layout/VerticalCurvedList"/>
    <dgm:cxn modelId="{73239B24-E861-47B6-BA1D-C38645346328}" type="presParOf" srcId="{0ED5111E-EB11-48AA-AEF2-8818251CF28D}" destId="{A840CF74-DC01-4438-8BAD-C33E09C35AD3}" srcOrd="4" destOrd="0" presId="urn:microsoft.com/office/officeart/2008/layout/VerticalCurvedList"/>
    <dgm:cxn modelId="{3526CE8E-D73C-4C27-9897-DFA628D736E8}" type="presParOf" srcId="{A840CF74-DC01-4438-8BAD-C33E09C35AD3}" destId="{21480556-2F71-4E25-906A-D8B6B1ADBA0E}" srcOrd="0" destOrd="0" presId="urn:microsoft.com/office/officeart/2008/layout/VerticalCurvedList"/>
    <dgm:cxn modelId="{FC1DFEB6-B9D5-488E-895B-A415C0D6A8AA}" type="presParOf" srcId="{0ED5111E-EB11-48AA-AEF2-8818251CF28D}" destId="{71EEF53C-0516-41EA-9E6C-8A3B77BC0E78}" srcOrd="5" destOrd="0" presId="urn:microsoft.com/office/officeart/2008/layout/VerticalCurvedList"/>
    <dgm:cxn modelId="{EC9E76F0-4ECC-40A9-8ABB-1A7981AECF69}" type="presParOf" srcId="{0ED5111E-EB11-48AA-AEF2-8818251CF28D}" destId="{24BE3BC1-5B3A-4C2B-8FA8-562DF7343015}" srcOrd="6" destOrd="0" presId="urn:microsoft.com/office/officeart/2008/layout/VerticalCurvedList"/>
    <dgm:cxn modelId="{7CB3DD20-E11B-4BF8-844C-17976126475E}" type="presParOf" srcId="{24BE3BC1-5B3A-4C2B-8FA8-562DF7343015}" destId="{42DB0291-7CDE-422E-BC6B-76019A74E5C1}" srcOrd="0" destOrd="0" presId="urn:microsoft.com/office/officeart/2008/layout/VerticalCurvedList"/>
    <dgm:cxn modelId="{1BF40B12-644A-428E-8810-D73FB0AB43FA}" type="presParOf" srcId="{0ED5111E-EB11-48AA-AEF2-8818251CF28D}" destId="{06FFC391-CFD9-4A28-A2DF-06BC0C443904}" srcOrd="7" destOrd="0" presId="urn:microsoft.com/office/officeart/2008/layout/VerticalCurvedList"/>
    <dgm:cxn modelId="{19FD63A1-ED9F-433D-B6F7-EF03B0761AF3}" type="presParOf" srcId="{0ED5111E-EB11-48AA-AEF2-8818251CF28D}" destId="{DB459624-B744-4DFC-A2BE-848B3D27EE05}" srcOrd="8" destOrd="0" presId="urn:microsoft.com/office/officeart/2008/layout/VerticalCurvedList"/>
    <dgm:cxn modelId="{ECCF0265-EB3E-4D75-ABC9-1CD8BEA9AC27}" type="presParOf" srcId="{DB459624-B744-4DFC-A2BE-848B3D27EE05}" destId="{CC9579E4-592C-44C9-B495-79ABEE6B038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29E5CE4-BBC2-4D05-BF29-31C4F593A64F}" type="doc">
      <dgm:prSet loTypeId="urn:microsoft.com/office/officeart/2005/8/layout/pyramid2" loCatId="list" qsTypeId="urn:microsoft.com/office/officeart/2005/8/quickstyle/simple3" qsCatId="simple" csTypeId="urn:microsoft.com/office/officeart/2005/8/colors/colorful4" csCatId="colorful" phldr="1"/>
      <dgm:spPr/>
    </dgm:pt>
    <dgm:pt modelId="{620E0AFA-FCF0-48FE-8915-0BBF55783C3B}">
      <dgm:prSet phldrT="[Text]" custT="1"/>
      <dgm:spPr/>
      <dgm:t>
        <a:bodyPr/>
        <a:lstStyle/>
        <a:p>
          <a:r>
            <a:rPr lang="sv-SE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PROGRAM PENUNJANG URUSAN PEMERINTAHAN DAERAH KABUPATEN/ KOTA </a:t>
          </a:r>
        </a:p>
        <a:p>
          <a:r>
            <a:rPr lang="sv-SE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Rp. 11.605.075.061 </a:t>
          </a:r>
        </a:p>
        <a:p>
          <a:r>
            <a:rPr lang="sv-SE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(7 Kegiatan 20 Sub Kegiatan)</a:t>
          </a:r>
          <a:endParaRPr lang="en-US" sz="900" b="0" dirty="0"/>
        </a:p>
      </dgm:t>
    </dgm:pt>
    <dgm:pt modelId="{F48C7903-E77C-4712-B18E-4BB40756A52A}" type="parTrans" cxnId="{35094D7A-CF8D-48D4-A1C2-B917B7EF47CE}">
      <dgm:prSet/>
      <dgm:spPr/>
      <dgm:t>
        <a:bodyPr/>
        <a:lstStyle/>
        <a:p>
          <a:endParaRPr lang="en-US" sz="2000"/>
        </a:p>
      </dgm:t>
    </dgm:pt>
    <dgm:pt modelId="{098A7973-5E49-4EE8-929E-6B1B8A8F8A01}" type="sibTrans" cxnId="{35094D7A-CF8D-48D4-A1C2-B917B7EF47CE}">
      <dgm:prSet/>
      <dgm:spPr/>
      <dgm:t>
        <a:bodyPr/>
        <a:lstStyle/>
        <a:p>
          <a:endParaRPr lang="en-US" sz="2000"/>
        </a:p>
      </dgm:t>
    </dgm:pt>
    <dgm:pt modelId="{3183FE00-7486-47EB-BC37-D83C6940D5E2}">
      <dgm:prSet phldrT="[Text]" custT="1"/>
      <dgm:spPr/>
      <dgm:t>
        <a:bodyPr/>
        <a:lstStyle/>
        <a:p>
          <a:r>
            <a:rPr lang="en-US" sz="900" b="1" dirty="0" smtClean="0"/>
            <a:t>PROGRAM PENGELOLAAN KEUANGAN DAERAH</a:t>
          </a:r>
        </a:p>
        <a:p>
          <a:r>
            <a:rPr lang="en-US" sz="900" dirty="0" err="1" smtClean="0"/>
            <a:t>Rp</a:t>
          </a:r>
          <a:r>
            <a:rPr lang="en-US" sz="900" dirty="0" smtClean="0"/>
            <a:t>. 434.308.859.526</a:t>
          </a:r>
        </a:p>
        <a:p>
          <a:r>
            <a:rPr lang="en-US" sz="900" dirty="0" smtClean="0"/>
            <a:t>(4 </a:t>
          </a:r>
          <a:r>
            <a:rPr lang="en-US" sz="900" dirty="0" err="1" smtClean="0"/>
            <a:t>Kegiatan</a:t>
          </a:r>
          <a:r>
            <a:rPr lang="en-US" sz="900" dirty="0" smtClean="0"/>
            <a:t>, 29 Sub </a:t>
          </a:r>
          <a:r>
            <a:rPr lang="en-US" sz="900" dirty="0" err="1" smtClean="0"/>
            <a:t>Kegiatan</a:t>
          </a:r>
          <a:r>
            <a:rPr lang="en-US" sz="900" dirty="0" smtClean="0"/>
            <a:t>)</a:t>
          </a:r>
          <a:endParaRPr lang="en-US" sz="900" dirty="0"/>
        </a:p>
      </dgm:t>
    </dgm:pt>
    <dgm:pt modelId="{39B10D3F-0E0C-41EE-9FFC-9D88821FE8AA}" type="parTrans" cxnId="{639149AC-3DE2-4BF0-94E5-AF335BA13CB7}">
      <dgm:prSet/>
      <dgm:spPr/>
      <dgm:t>
        <a:bodyPr/>
        <a:lstStyle/>
        <a:p>
          <a:endParaRPr lang="en-US" sz="2000"/>
        </a:p>
      </dgm:t>
    </dgm:pt>
    <dgm:pt modelId="{95A387A8-7E00-4225-B807-C6F424AE54BC}" type="sibTrans" cxnId="{639149AC-3DE2-4BF0-94E5-AF335BA13CB7}">
      <dgm:prSet/>
      <dgm:spPr/>
      <dgm:t>
        <a:bodyPr/>
        <a:lstStyle/>
        <a:p>
          <a:endParaRPr lang="en-US" sz="2000"/>
        </a:p>
      </dgm:t>
    </dgm:pt>
    <dgm:pt modelId="{70AE2658-F827-4049-89B3-BCE73EC1C442}">
      <dgm:prSet phldrT="[Text]" custT="1"/>
      <dgm:spPr/>
      <dgm:t>
        <a:bodyPr/>
        <a:lstStyle/>
        <a:p>
          <a:r>
            <a:rPr lang="en-US" sz="900" b="1" dirty="0" smtClean="0"/>
            <a:t>PROGRAM PENGELOLAAN BMD</a:t>
          </a:r>
        </a:p>
        <a:p>
          <a:r>
            <a:rPr lang="en-US" sz="900" dirty="0" err="1" smtClean="0"/>
            <a:t>Rp</a:t>
          </a:r>
          <a:r>
            <a:rPr lang="en-US" sz="900" dirty="0" smtClean="0"/>
            <a:t>. 1.687.069.752</a:t>
          </a:r>
        </a:p>
        <a:p>
          <a:r>
            <a:rPr lang="en-US" sz="900" dirty="0" smtClean="0"/>
            <a:t>(1 </a:t>
          </a:r>
          <a:r>
            <a:rPr lang="en-US" sz="900" dirty="0" err="1" smtClean="0"/>
            <a:t>Kegiatan</a:t>
          </a:r>
          <a:r>
            <a:rPr lang="en-US" sz="900" dirty="0" smtClean="0"/>
            <a:t> 8 Sub </a:t>
          </a:r>
          <a:r>
            <a:rPr lang="en-US" sz="900" dirty="0" err="1" smtClean="0"/>
            <a:t>Kegiatan</a:t>
          </a:r>
          <a:r>
            <a:rPr lang="en-US" sz="900" dirty="0" smtClean="0"/>
            <a:t>) </a:t>
          </a:r>
          <a:endParaRPr lang="en-US" sz="900" dirty="0"/>
        </a:p>
      </dgm:t>
    </dgm:pt>
    <dgm:pt modelId="{17D93956-CF27-426A-9B50-545B22A7079B}" type="parTrans" cxnId="{E0441D9E-FD1B-4B04-854B-D8275F129EEB}">
      <dgm:prSet/>
      <dgm:spPr/>
      <dgm:t>
        <a:bodyPr/>
        <a:lstStyle/>
        <a:p>
          <a:endParaRPr lang="en-US" sz="2000"/>
        </a:p>
      </dgm:t>
    </dgm:pt>
    <dgm:pt modelId="{7E21CC1F-8478-44E7-B242-C5D8EA9D3C15}" type="sibTrans" cxnId="{E0441D9E-FD1B-4B04-854B-D8275F129EEB}">
      <dgm:prSet/>
      <dgm:spPr/>
      <dgm:t>
        <a:bodyPr/>
        <a:lstStyle/>
        <a:p>
          <a:endParaRPr lang="en-US" sz="2000"/>
        </a:p>
      </dgm:t>
    </dgm:pt>
    <dgm:pt modelId="{DFFFA1B6-3AA6-4AF5-9D3C-2B27ED268F24}" type="pres">
      <dgm:prSet presAssocID="{C29E5CE4-BBC2-4D05-BF29-31C4F593A64F}" presName="compositeShape" presStyleCnt="0">
        <dgm:presLayoutVars>
          <dgm:dir/>
          <dgm:resizeHandles/>
        </dgm:presLayoutVars>
      </dgm:prSet>
      <dgm:spPr/>
    </dgm:pt>
    <dgm:pt modelId="{FA4A472E-1F4D-4615-B7E4-04694CEE6831}" type="pres">
      <dgm:prSet presAssocID="{C29E5CE4-BBC2-4D05-BF29-31C4F593A64F}" presName="pyramid" presStyleLbl="node1" presStyleIdx="0" presStyleCnt="1"/>
      <dgm:spPr/>
    </dgm:pt>
    <dgm:pt modelId="{A1D12309-1797-4DF9-9EF5-EF27B063A01F}" type="pres">
      <dgm:prSet presAssocID="{C29E5CE4-BBC2-4D05-BF29-31C4F593A64F}" presName="theList" presStyleCnt="0"/>
      <dgm:spPr/>
    </dgm:pt>
    <dgm:pt modelId="{E654A3DA-3E15-42D1-ADEF-6EEA17B5132F}" type="pres">
      <dgm:prSet presAssocID="{620E0AFA-FCF0-48FE-8915-0BBF55783C3B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4DE423-FF74-4A8E-BE8A-BB87C9D67A51}" type="pres">
      <dgm:prSet presAssocID="{620E0AFA-FCF0-48FE-8915-0BBF55783C3B}" presName="aSpace" presStyleCnt="0"/>
      <dgm:spPr/>
    </dgm:pt>
    <dgm:pt modelId="{399A8797-5584-47D6-9D87-0B410393431A}" type="pres">
      <dgm:prSet presAssocID="{3183FE00-7486-47EB-BC37-D83C6940D5E2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A8001C-96AC-4D01-A579-B4E3D492A0CC}" type="pres">
      <dgm:prSet presAssocID="{3183FE00-7486-47EB-BC37-D83C6940D5E2}" presName="aSpace" presStyleCnt="0"/>
      <dgm:spPr/>
    </dgm:pt>
    <dgm:pt modelId="{8E9CFC12-FD98-4E3B-859E-CF713372C416}" type="pres">
      <dgm:prSet presAssocID="{70AE2658-F827-4049-89B3-BCE73EC1C442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2D443F-FF45-40FC-94E1-5B8B5E937B6C}" type="pres">
      <dgm:prSet presAssocID="{70AE2658-F827-4049-89B3-BCE73EC1C442}" presName="aSpace" presStyleCnt="0"/>
      <dgm:spPr/>
    </dgm:pt>
  </dgm:ptLst>
  <dgm:cxnLst>
    <dgm:cxn modelId="{69DF5DB4-0B4D-4657-9471-656A827334A4}" type="presOf" srcId="{620E0AFA-FCF0-48FE-8915-0BBF55783C3B}" destId="{E654A3DA-3E15-42D1-ADEF-6EEA17B5132F}" srcOrd="0" destOrd="0" presId="urn:microsoft.com/office/officeart/2005/8/layout/pyramid2"/>
    <dgm:cxn modelId="{35094D7A-CF8D-48D4-A1C2-B917B7EF47CE}" srcId="{C29E5CE4-BBC2-4D05-BF29-31C4F593A64F}" destId="{620E0AFA-FCF0-48FE-8915-0BBF55783C3B}" srcOrd="0" destOrd="0" parTransId="{F48C7903-E77C-4712-B18E-4BB40756A52A}" sibTransId="{098A7973-5E49-4EE8-929E-6B1B8A8F8A01}"/>
    <dgm:cxn modelId="{B57A523D-6A11-468A-BC44-A7DA38515153}" type="presOf" srcId="{3183FE00-7486-47EB-BC37-D83C6940D5E2}" destId="{399A8797-5584-47D6-9D87-0B410393431A}" srcOrd="0" destOrd="0" presId="urn:microsoft.com/office/officeart/2005/8/layout/pyramid2"/>
    <dgm:cxn modelId="{489D38AD-5B5B-47C5-943C-26119E7111E6}" type="presOf" srcId="{C29E5CE4-BBC2-4D05-BF29-31C4F593A64F}" destId="{DFFFA1B6-3AA6-4AF5-9D3C-2B27ED268F24}" srcOrd="0" destOrd="0" presId="urn:microsoft.com/office/officeart/2005/8/layout/pyramid2"/>
    <dgm:cxn modelId="{639149AC-3DE2-4BF0-94E5-AF335BA13CB7}" srcId="{C29E5CE4-BBC2-4D05-BF29-31C4F593A64F}" destId="{3183FE00-7486-47EB-BC37-D83C6940D5E2}" srcOrd="1" destOrd="0" parTransId="{39B10D3F-0E0C-41EE-9FFC-9D88821FE8AA}" sibTransId="{95A387A8-7E00-4225-B807-C6F424AE54BC}"/>
    <dgm:cxn modelId="{2F572355-BE8D-4AFC-8005-831E1D1C680F}" type="presOf" srcId="{70AE2658-F827-4049-89B3-BCE73EC1C442}" destId="{8E9CFC12-FD98-4E3B-859E-CF713372C416}" srcOrd="0" destOrd="0" presId="urn:microsoft.com/office/officeart/2005/8/layout/pyramid2"/>
    <dgm:cxn modelId="{E0441D9E-FD1B-4B04-854B-D8275F129EEB}" srcId="{C29E5CE4-BBC2-4D05-BF29-31C4F593A64F}" destId="{70AE2658-F827-4049-89B3-BCE73EC1C442}" srcOrd="2" destOrd="0" parTransId="{17D93956-CF27-426A-9B50-545B22A7079B}" sibTransId="{7E21CC1F-8478-44E7-B242-C5D8EA9D3C15}"/>
    <dgm:cxn modelId="{FD6D9E2F-9C94-412A-9C39-3D6BF986A463}" type="presParOf" srcId="{DFFFA1B6-3AA6-4AF5-9D3C-2B27ED268F24}" destId="{FA4A472E-1F4D-4615-B7E4-04694CEE6831}" srcOrd="0" destOrd="0" presId="urn:microsoft.com/office/officeart/2005/8/layout/pyramid2"/>
    <dgm:cxn modelId="{C7B6C0CC-C1E4-4A68-A9C2-6DA91A9C55FD}" type="presParOf" srcId="{DFFFA1B6-3AA6-4AF5-9D3C-2B27ED268F24}" destId="{A1D12309-1797-4DF9-9EF5-EF27B063A01F}" srcOrd="1" destOrd="0" presId="urn:microsoft.com/office/officeart/2005/8/layout/pyramid2"/>
    <dgm:cxn modelId="{BAFF9D7B-20EB-46BE-BE28-B9318971D9D1}" type="presParOf" srcId="{A1D12309-1797-4DF9-9EF5-EF27B063A01F}" destId="{E654A3DA-3E15-42D1-ADEF-6EEA17B5132F}" srcOrd="0" destOrd="0" presId="urn:microsoft.com/office/officeart/2005/8/layout/pyramid2"/>
    <dgm:cxn modelId="{73A055E6-B1AF-420D-B0CB-0DDC5995E590}" type="presParOf" srcId="{A1D12309-1797-4DF9-9EF5-EF27B063A01F}" destId="{A34DE423-FF74-4A8E-BE8A-BB87C9D67A51}" srcOrd="1" destOrd="0" presId="urn:microsoft.com/office/officeart/2005/8/layout/pyramid2"/>
    <dgm:cxn modelId="{B3D19F7D-B429-4ED1-BE7F-19E75541D29C}" type="presParOf" srcId="{A1D12309-1797-4DF9-9EF5-EF27B063A01F}" destId="{399A8797-5584-47D6-9D87-0B410393431A}" srcOrd="2" destOrd="0" presId="urn:microsoft.com/office/officeart/2005/8/layout/pyramid2"/>
    <dgm:cxn modelId="{8D380F70-7A9F-4412-9F5A-2153C3D65807}" type="presParOf" srcId="{A1D12309-1797-4DF9-9EF5-EF27B063A01F}" destId="{9FA8001C-96AC-4D01-A579-B4E3D492A0CC}" srcOrd="3" destOrd="0" presId="urn:microsoft.com/office/officeart/2005/8/layout/pyramid2"/>
    <dgm:cxn modelId="{34C6B2AC-A45A-4D14-8D58-2F82C07BCA89}" type="presParOf" srcId="{A1D12309-1797-4DF9-9EF5-EF27B063A01F}" destId="{8E9CFC12-FD98-4E3B-859E-CF713372C416}" srcOrd="4" destOrd="0" presId="urn:microsoft.com/office/officeart/2005/8/layout/pyramid2"/>
    <dgm:cxn modelId="{ADE49AA7-02FB-4FC2-B923-9190D04CAB2D}" type="presParOf" srcId="{A1D12309-1797-4DF9-9EF5-EF27B063A01F}" destId="{C72D443F-FF45-40FC-94E1-5B8B5E937B6C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29E5CE4-BBC2-4D05-BF29-31C4F593A64F}" type="doc">
      <dgm:prSet loTypeId="urn:microsoft.com/office/officeart/2005/8/layout/pyramid2" loCatId="list" qsTypeId="urn:microsoft.com/office/officeart/2005/8/quickstyle/simple3" qsCatId="simple" csTypeId="urn:microsoft.com/office/officeart/2005/8/colors/colorful4" csCatId="colorful" phldr="1"/>
      <dgm:spPr/>
    </dgm:pt>
    <dgm:pt modelId="{620E0AFA-FCF0-48FE-8915-0BBF55783C3B}">
      <dgm:prSet phldrT="[Text]" custT="1"/>
      <dgm:spPr/>
      <dgm:t>
        <a:bodyPr/>
        <a:lstStyle/>
        <a:p>
          <a:r>
            <a:rPr lang="sv-SE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PROGRAM PENUNJANG URUSAN PEMERINTAHAN DAERAH KABUPATEN/ KOTA </a:t>
          </a:r>
        </a:p>
        <a:p>
          <a:r>
            <a:rPr lang="sv-SE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Rp. </a:t>
          </a:r>
          <a:r>
            <a:rPr lang="en-US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13.490.022.162</a:t>
          </a:r>
          <a:r>
            <a:rPr lang="sv-SE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 </a:t>
          </a:r>
        </a:p>
        <a:p>
          <a:r>
            <a:rPr lang="sv-SE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(7 Kegiatan 20 Sub Kegiatan)</a:t>
          </a:r>
          <a:endParaRPr lang="en-US" sz="900" b="0" dirty="0"/>
        </a:p>
      </dgm:t>
    </dgm:pt>
    <dgm:pt modelId="{F48C7903-E77C-4712-B18E-4BB40756A52A}" type="parTrans" cxnId="{35094D7A-CF8D-48D4-A1C2-B917B7EF47CE}">
      <dgm:prSet/>
      <dgm:spPr/>
      <dgm:t>
        <a:bodyPr/>
        <a:lstStyle/>
        <a:p>
          <a:endParaRPr lang="en-US" sz="900"/>
        </a:p>
      </dgm:t>
    </dgm:pt>
    <dgm:pt modelId="{098A7973-5E49-4EE8-929E-6B1B8A8F8A01}" type="sibTrans" cxnId="{35094D7A-CF8D-48D4-A1C2-B917B7EF47CE}">
      <dgm:prSet/>
      <dgm:spPr/>
      <dgm:t>
        <a:bodyPr/>
        <a:lstStyle/>
        <a:p>
          <a:endParaRPr lang="en-US" sz="900"/>
        </a:p>
      </dgm:t>
    </dgm:pt>
    <dgm:pt modelId="{3183FE00-7486-47EB-BC37-D83C6940D5E2}">
      <dgm:prSet phldrT="[Text]" custT="1"/>
      <dgm:spPr/>
      <dgm:t>
        <a:bodyPr/>
        <a:lstStyle/>
        <a:p>
          <a:r>
            <a:rPr lang="en-US" sz="900" b="1" dirty="0" smtClean="0"/>
            <a:t>PROGRAM PENGELOLAAN KEUANGAN DAERAH</a:t>
          </a:r>
        </a:p>
        <a:p>
          <a:r>
            <a:rPr lang="en-US" sz="900" dirty="0" err="1" smtClean="0"/>
            <a:t>Rp</a:t>
          </a:r>
          <a:r>
            <a:rPr lang="en-US" sz="900" dirty="0" smtClean="0"/>
            <a:t>. 432.986.478.380</a:t>
          </a:r>
        </a:p>
        <a:p>
          <a:r>
            <a:rPr lang="en-US" sz="900" dirty="0" smtClean="0"/>
            <a:t>(4 </a:t>
          </a:r>
          <a:r>
            <a:rPr lang="en-US" sz="900" dirty="0" err="1" smtClean="0"/>
            <a:t>Kegiatan</a:t>
          </a:r>
          <a:r>
            <a:rPr lang="en-US" sz="900" dirty="0" smtClean="0"/>
            <a:t>, 29 Sub </a:t>
          </a:r>
          <a:r>
            <a:rPr lang="en-US" sz="900" dirty="0" err="1" smtClean="0"/>
            <a:t>Kegiatan</a:t>
          </a:r>
          <a:r>
            <a:rPr lang="en-US" sz="900" dirty="0" smtClean="0"/>
            <a:t>)</a:t>
          </a:r>
          <a:endParaRPr lang="en-US" sz="900" dirty="0"/>
        </a:p>
      </dgm:t>
    </dgm:pt>
    <dgm:pt modelId="{39B10D3F-0E0C-41EE-9FFC-9D88821FE8AA}" type="parTrans" cxnId="{639149AC-3DE2-4BF0-94E5-AF335BA13CB7}">
      <dgm:prSet/>
      <dgm:spPr/>
      <dgm:t>
        <a:bodyPr/>
        <a:lstStyle/>
        <a:p>
          <a:endParaRPr lang="en-US" sz="900"/>
        </a:p>
      </dgm:t>
    </dgm:pt>
    <dgm:pt modelId="{95A387A8-7E00-4225-B807-C6F424AE54BC}" type="sibTrans" cxnId="{639149AC-3DE2-4BF0-94E5-AF335BA13CB7}">
      <dgm:prSet/>
      <dgm:spPr/>
      <dgm:t>
        <a:bodyPr/>
        <a:lstStyle/>
        <a:p>
          <a:endParaRPr lang="en-US" sz="900"/>
        </a:p>
      </dgm:t>
    </dgm:pt>
    <dgm:pt modelId="{70AE2658-F827-4049-89B3-BCE73EC1C442}">
      <dgm:prSet phldrT="[Text]" custT="1"/>
      <dgm:spPr/>
      <dgm:t>
        <a:bodyPr/>
        <a:lstStyle/>
        <a:p>
          <a:r>
            <a:rPr lang="en-US" sz="900" b="1" dirty="0" smtClean="0"/>
            <a:t>PROGRAM PENGELOLAAN BMD</a:t>
          </a:r>
        </a:p>
        <a:p>
          <a:r>
            <a:rPr lang="en-US" sz="900" dirty="0" err="1" smtClean="0"/>
            <a:t>Rp</a:t>
          </a:r>
          <a:r>
            <a:rPr lang="en-US" sz="900" dirty="0" smtClean="0"/>
            <a:t>. 1.332.726.654</a:t>
          </a:r>
        </a:p>
        <a:p>
          <a:r>
            <a:rPr lang="en-US" sz="900" dirty="0" smtClean="0"/>
            <a:t>(1 </a:t>
          </a:r>
          <a:r>
            <a:rPr lang="en-US" sz="900" dirty="0" err="1" smtClean="0"/>
            <a:t>Kegiatan</a:t>
          </a:r>
          <a:r>
            <a:rPr lang="en-US" sz="900" dirty="0" smtClean="0"/>
            <a:t> 8 Sub </a:t>
          </a:r>
          <a:r>
            <a:rPr lang="en-US" sz="900" dirty="0" err="1" smtClean="0"/>
            <a:t>Kegiatan</a:t>
          </a:r>
          <a:r>
            <a:rPr lang="en-US" sz="900" dirty="0" smtClean="0"/>
            <a:t>) </a:t>
          </a:r>
          <a:endParaRPr lang="en-US" sz="900" dirty="0"/>
        </a:p>
      </dgm:t>
    </dgm:pt>
    <dgm:pt modelId="{17D93956-CF27-426A-9B50-545B22A7079B}" type="parTrans" cxnId="{E0441D9E-FD1B-4B04-854B-D8275F129EEB}">
      <dgm:prSet/>
      <dgm:spPr/>
      <dgm:t>
        <a:bodyPr/>
        <a:lstStyle/>
        <a:p>
          <a:endParaRPr lang="en-US" sz="900"/>
        </a:p>
      </dgm:t>
    </dgm:pt>
    <dgm:pt modelId="{7E21CC1F-8478-44E7-B242-C5D8EA9D3C15}" type="sibTrans" cxnId="{E0441D9E-FD1B-4B04-854B-D8275F129EEB}">
      <dgm:prSet/>
      <dgm:spPr/>
      <dgm:t>
        <a:bodyPr/>
        <a:lstStyle/>
        <a:p>
          <a:endParaRPr lang="en-US" sz="900"/>
        </a:p>
      </dgm:t>
    </dgm:pt>
    <dgm:pt modelId="{DFFFA1B6-3AA6-4AF5-9D3C-2B27ED268F24}" type="pres">
      <dgm:prSet presAssocID="{C29E5CE4-BBC2-4D05-BF29-31C4F593A64F}" presName="compositeShape" presStyleCnt="0">
        <dgm:presLayoutVars>
          <dgm:dir/>
          <dgm:resizeHandles/>
        </dgm:presLayoutVars>
      </dgm:prSet>
      <dgm:spPr/>
    </dgm:pt>
    <dgm:pt modelId="{FA4A472E-1F4D-4615-B7E4-04694CEE6831}" type="pres">
      <dgm:prSet presAssocID="{C29E5CE4-BBC2-4D05-BF29-31C4F593A64F}" presName="pyramid" presStyleLbl="node1" presStyleIdx="0" presStyleCnt="1" custLinFactNeighborY="-2829"/>
      <dgm:spPr/>
      <dgm:t>
        <a:bodyPr/>
        <a:lstStyle/>
        <a:p>
          <a:endParaRPr lang="en-US"/>
        </a:p>
      </dgm:t>
    </dgm:pt>
    <dgm:pt modelId="{A1D12309-1797-4DF9-9EF5-EF27B063A01F}" type="pres">
      <dgm:prSet presAssocID="{C29E5CE4-BBC2-4D05-BF29-31C4F593A64F}" presName="theList" presStyleCnt="0"/>
      <dgm:spPr/>
    </dgm:pt>
    <dgm:pt modelId="{E654A3DA-3E15-42D1-ADEF-6EEA17B5132F}" type="pres">
      <dgm:prSet presAssocID="{620E0AFA-FCF0-48FE-8915-0BBF55783C3B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4DE423-FF74-4A8E-BE8A-BB87C9D67A51}" type="pres">
      <dgm:prSet presAssocID="{620E0AFA-FCF0-48FE-8915-0BBF55783C3B}" presName="aSpace" presStyleCnt="0"/>
      <dgm:spPr/>
    </dgm:pt>
    <dgm:pt modelId="{399A8797-5584-47D6-9D87-0B410393431A}" type="pres">
      <dgm:prSet presAssocID="{3183FE00-7486-47EB-BC37-D83C6940D5E2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A8001C-96AC-4D01-A579-B4E3D492A0CC}" type="pres">
      <dgm:prSet presAssocID="{3183FE00-7486-47EB-BC37-D83C6940D5E2}" presName="aSpace" presStyleCnt="0"/>
      <dgm:spPr/>
    </dgm:pt>
    <dgm:pt modelId="{8E9CFC12-FD98-4E3B-859E-CF713372C416}" type="pres">
      <dgm:prSet presAssocID="{70AE2658-F827-4049-89B3-BCE73EC1C442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2D443F-FF45-40FC-94E1-5B8B5E937B6C}" type="pres">
      <dgm:prSet presAssocID="{70AE2658-F827-4049-89B3-BCE73EC1C442}" presName="aSpace" presStyleCnt="0"/>
      <dgm:spPr/>
    </dgm:pt>
  </dgm:ptLst>
  <dgm:cxnLst>
    <dgm:cxn modelId="{F5691A5B-FA7B-476D-97D4-275E01F65CCF}" type="presOf" srcId="{3183FE00-7486-47EB-BC37-D83C6940D5E2}" destId="{399A8797-5584-47D6-9D87-0B410393431A}" srcOrd="0" destOrd="0" presId="urn:microsoft.com/office/officeart/2005/8/layout/pyramid2"/>
    <dgm:cxn modelId="{35094D7A-CF8D-48D4-A1C2-B917B7EF47CE}" srcId="{C29E5CE4-BBC2-4D05-BF29-31C4F593A64F}" destId="{620E0AFA-FCF0-48FE-8915-0BBF55783C3B}" srcOrd="0" destOrd="0" parTransId="{F48C7903-E77C-4712-B18E-4BB40756A52A}" sibTransId="{098A7973-5E49-4EE8-929E-6B1B8A8F8A01}"/>
    <dgm:cxn modelId="{FCABF26E-0791-4DAB-8CF5-EE97E354E5EF}" type="presOf" srcId="{C29E5CE4-BBC2-4D05-BF29-31C4F593A64F}" destId="{DFFFA1B6-3AA6-4AF5-9D3C-2B27ED268F24}" srcOrd="0" destOrd="0" presId="urn:microsoft.com/office/officeart/2005/8/layout/pyramid2"/>
    <dgm:cxn modelId="{3C041E9F-0D38-4243-803E-58672D88C8E8}" type="presOf" srcId="{70AE2658-F827-4049-89B3-BCE73EC1C442}" destId="{8E9CFC12-FD98-4E3B-859E-CF713372C416}" srcOrd="0" destOrd="0" presId="urn:microsoft.com/office/officeart/2005/8/layout/pyramid2"/>
    <dgm:cxn modelId="{84CA1DCB-A5C4-41C8-A340-1EEE5830CF69}" type="presOf" srcId="{620E0AFA-FCF0-48FE-8915-0BBF55783C3B}" destId="{E654A3DA-3E15-42D1-ADEF-6EEA17B5132F}" srcOrd="0" destOrd="0" presId="urn:microsoft.com/office/officeart/2005/8/layout/pyramid2"/>
    <dgm:cxn modelId="{639149AC-3DE2-4BF0-94E5-AF335BA13CB7}" srcId="{C29E5CE4-BBC2-4D05-BF29-31C4F593A64F}" destId="{3183FE00-7486-47EB-BC37-D83C6940D5E2}" srcOrd="1" destOrd="0" parTransId="{39B10D3F-0E0C-41EE-9FFC-9D88821FE8AA}" sibTransId="{95A387A8-7E00-4225-B807-C6F424AE54BC}"/>
    <dgm:cxn modelId="{E0441D9E-FD1B-4B04-854B-D8275F129EEB}" srcId="{C29E5CE4-BBC2-4D05-BF29-31C4F593A64F}" destId="{70AE2658-F827-4049-89B3-BCE73EC1C442}" srcOrd="2" destOrd="0" parTransId="{17D93956-CF27-426A-9B50-545B22A7079B}" sibTransId="{7E21CC1F-8478-44E7-B242-C5D8EA9D3C15}"/>
    <dgm:cxn modelId="{ADA938D4-4668-478F-A258-5ACC4B2E07AB}" type="presParOf" srcId="{DFFFA1B6-3AA6-4AF5-9D3C-2B27ED268F24}" destId="{FA4A472E-1F4D-4615-B7E4-04694CEE6831}" srcOrd="0" destOrd="0" presId="urn:microsoft.com/office/officeart/2005/8/layout/pyramid2"/>
    <dgm:cxn modelId="{780AF00D-61B7-4211-BBF9-B58DD34070B6}" type="presParOf" srcId="{DFFFA1B6-3AA6-4AF5-9D3C-2B27ED268F24}" destId="{A1D12309-1797-4DF9-9EF5-EF27B063A01F}" srcOrd="1" destOrd="0" presId="urn:microsoft.com/office/officeart/2005/8/layout/pyramid2"/>
    <dgm:cxn modelId="{47ACE828-B93F-417C-BE80-84D39AC2BCE5}" type="presParOf" srcId="{A1D12309-1797-4DF9-9EF5-EF27B063A01F}" destId="{E654A3DA-3E15-42D1-ADEF-6EEA17B5132F}" srcOrd="0" destOrd="0" presId="urn:microsoft.com/office/officeart/2005/8/layout/pyramid2"/>
    <dgm:cxn modelId="{4D46554E-4443-4F36-A2DA-8533861CB447}" type="presParOf" srcId="{A1D12309-1797-4DF9-9EF5-EF27B063A01F}" destId="{A34DE423-FF74-4A8E-BE8A-BB87C9D67A51}" srcOrd="1" destOrd="0" presId="urn:microsoft.com/office/officeart/2005/8/layout/pyramid2"/>
    <dgm:cxn modelId="{87EA313A-3494-4ED3-B8E5-06C8B423576A}" type="presParOf" srcId="{A1D12309-1797-4DF9-9EF5-EF27B063A01F}" destId="{399A8797-5584-47D6-9D87-0B410393431A}" srcOrd="2" destOrd="0" presId="urn:microsoft.com/office/officeart/2005/8/layout/pyramid2"/>
    <dgm:cxn modelId="{32C75F2F-6817-4281-9CCE-6F0653314ACF}" type="presParOf" srcId="{A1D12309-1797-4DF9-9EF5-EF27B063A01F}" destId="{9FA8001C-96AC-4D01-A579-B4E3D492A0CC}" srcOrd="3" destOrd="0" presId="urn:microsoft.com/office/officeart/2005/8/layout/pyramid2"/>
    <dgm:cxn modelId="{ED836867-338E-48BA-A2F6-E6FC18F6AA26}" type="presParOf" srcId="{A1D12309-1797-4DF9-9EF5-EF27B063A01F}" destId="{8E9CFC12-FD98-4E3B-859E-CF713372C416}" srcOrd="4" destOrd="0" presId="urn:microsoft.com/office/officeart/2005/8/layout/pyramid2"/>
    <dgm:cxn modelId="{41E455AC-BC78-407A-AC90-C203758F7642}" type="presParOf" srcId="{A1D12309-1797-4DF9-9EF5-EF27B063A01F}" destId="{C72D443F-FF45-40FC-94E1-5B8B5E937B6C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29E5CE4-BBC2-4D05-BF29-31C4F593A64F}" type="doc">
      <dgm:prSet loTypeId="urn:microsoft.com/office/officeart/2005/8/layout/pyramid2" loCatId="list" qsTypeId="urn:microsoft.com/office/officeart/2005/8/quickstyle/simple3" qsCatId="simple" csTypeId="urn:microsoft.com/office/officeart/2005/8/colors/colorful4" csCatId="colorful" phldr="1"/>
      <dgm:spPr/>
    </dgm:pt>
    <dgm:pt modelId="{620E0AFA-FCF0-48FE-8915-0BBF55783C3B}">
      <dgm:prSet phldrT="[Text]" custT="1"/>
      <dgm:spPr/>
      <dgm:t>
        <a:bodyPr/>
        <a:lstStyle/>
        <a:p>
          <a:r>
            <a:rPr lang="sv-SE" sz="900" b="1" i="0" u="none" strike="noStrike" dirty="0" smtClean="0">
              <a:solidFill>
                <a:srgbClr val="000000"/>
              </a:solidFill>
              <a:effectLst/>
              <a:latin typeface="Calibri"/>
            </a:rPr>
            <a:t>PROGRAM PENUNJANG URUSAN PEMERINTAHAN DAERAH KABUPATEN/ KOTA </a:t>
          </a:r>
        </a:p>
        <a:p>
          <a:r>
            <a:rPr lang="en-US" sz="900" b="0" i="0" u="none" dirty="0" err="1" smtClean="0"/>
            <a:t>Rp</a:t>
          </a:r>
          <a:r>
            <a:rPr lang="en-US" sz="900" b="0" i="0" u="none" dirty="0" smtClean="0"/>
            <a:t>. 1.884.947.101 </a:t>
          </a:r>
        </a:p>
        <a:p>
          <a:r>
            <a:rPr lang="sv-SE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(</a:t>
          </a:r>
          <a:r>
            <a:rPr lang="sv-SE" sz="900" b="0" i="0" u="none" strike="noStrike" dirty="0" smtClean="0">
              <a:solidFill>
                <a:srgbClr val="000000"/>
              </a:solidFill>
              <a:effectLst/>
              <a:latin typeface="Calibri"/>
            </a:rPr>
            <a:t>7 Kegiatan 20 Sub Kegiatan)</a:t>
          </a:r>
          <a:endParaRPr lang="en-US" sz="900" b="0" dirty="0"/>
        </a:p>
      </dgm:t>
    </dgm:pt>
    <dgm:pt modelId="{F48C7903-E77C-4712-B18E-4BB40756A52A}" type="parTrans" cxnId="{35094D7A-CF8D-48D4-A1C2-B917B7EF47CE}">
      <dgm:prSet/>
      <dgm:spPr/>
      <dgm:t>
        <a:bodyPr/>
        <a:lstStyle/>
        <a:p>
          <a:endParaRPr lang="en-US" sz="900"/>
        </a:p>
      </dgm:t>
    </dgm:pt>
    <dgm:pt modelId="{098A7973-5E49-4EE8-929E-6B1B8A8F8A01}" type="sibTrans" cxnId="{35094D7A-CF8D-48D4-A1C2-B917B7EF47CE}">
      <dgm:prSet/>
      <dgm:spPr/>
      <dgm:t>
        <a:bodyPr/>
        <a:lstStyle/>
        <a:p>
          <a:endParaRPr lang="en-US" sz="900"/>
        </a:p>
      </dgm:t>
    </dgm:pt>
    <dgm:pt modelId="{3183FE00-7486-47EB-BC37-D83C6940D5E2}">
      <dgm:prSet phldrT="[Text]" custT="1"/>
      <dgm:spPr/>
      <dgm:t>
        <a:bodyPr/>
        <a:lstStyle/>
        <a:p>
          <a:r>
            <a:rPr lang="en-US" sz="900" b="1" dirty="0" smtClean="0"/>
            <a:t>PROGRAM PENGELOLAAN KEUANGAN DAERAH</a:t>
          </a:r>
        </a:p>
        <a:p>
          <a:r>
            <a:rPr lang="en-US" sz="900" b="0" i="0" u="none" dirty="0" smtClean="0"/>
            <a:t>(</a:t>
          </a:r>
          <a:r>
            <a:rPr lang="en-US" sz="900" b="0" i="0" u="none" dirty="0" err="1" smtClean="0"/>
            <a:t>Rp</a:t>
          </a:r>
          <a:r>
            <a:rPr lang="en-US" sz="900" b="0" i="0" u="none" dirty="0" smtClean="0"/>
            <a:t>. 1.322.381.146 )</a:t>
          </a:r>
        </a:p>
        <a:p>
          <a:r>
            <a:rPr lang="en-US" sz="900" dirty="0" smtClean="0"/>
            <a:t>(</a:t>
          </a:r>
          <a:r>
            <a:rPr lang="en-US" sz="900" dirty="0" smtClean="0"/>
            <a:t>4 </a:t>
          </a:r>
          <a:r>
            <a:rPr lang="en-US" sz="900" dirty="0" err="1" smtClean="0"/>
            <a:t>Kegiatan</a:t>
          </a:r>
          <a:r>
            <a:rPr lang="en-US" sz="900" dirty="0" smtClean="0"/>
            <a:t>, 29 Sub </a:t>
          </a:r>
          <a:r>
            <a:rPr lang="en-US" sz="900" dirty="0" err="1" smtClean="0"/>
            <a:t>Kegiatan</a:t>
          </a:r>
          <a:r>
            <a:rPr lang="en-US" sz="900" dirty="0" smtClean="0"/>
            <a:t>)</a:t>
          </a:r>
          <a:endParaRPr lang="en-US" sz="900" dirty="0"/>
        </a:p>
      </dgm:t>
    </dgm:pt>
    <dgm:pt modelId="{39B10D3F-0E0C-41EE-9FFC-9D88821FE8AA}" type="parTrans" cxnId="{639149AC-3DE2-4BF0-94E5-AF335BA13CB7}">
      <dgm:prSet/>
      <dgm:spPr/>
      <dgm:t>
        <a:bodyPr/>
        <a:lstStyle/>
        <a:p>
          <a:endParaRPr lang="en-US" sz="900"/>
        </a:p>
      </dgm:t>
    </dgm:pt>
    <dgm:pt modelId="{95A387A8-7E00-4225-B807-C6F424AE54BC}" type="sibTrans" cxnId="{639149AC-3DE2-4BF0-94E5-AF335BA13CB7}">
      <dgm:prSet/>
      <dgm:spPr/>
      <dgm:t>
        <a:bodyPr/>
        <a:lstStyle/>
        <a:p>
          <a:endParaRPr lang="en-US" sz="900"/>
        </a:p>
      </dgm:t>
    </dgm:pt>
    <dgm:pt modelId="{70AE2658-F827-4049-89B3-BCE73EC1C442}">
      <dgm:prSet phldrT="[Text]" custT="1"/>
      <dgm:spPr/>
      <dgm:t>
        <a:bodyPr/>
        <a:lstStyle/>
        <a:p>
          <a:r>
            <a:rPr lang="en-US" sz="900" b="1" dirty="0" smtClean="0"/>
            <a:t>PROGRAM PENGELOLAAN BMD</a:t>
          </a:r>
        </a:p>
        <a:p>
          <a:r>
            <a:rPr lang="en-US" sz="900" dirty="0" smtClean="0"/>
            <a:t>(</a:t>
          </a:r>
          <a:r>
            <a:rPr lang="en-US" sz="900" dirty="0" err="1" smtClean="0"/>
            <a:t>Rp</a:t>
          </a:r>
          <a:r>
            <a:rPr lang="en-US" sz="900" dirty="0" smtClean="0"/>
            <a:t>. </a:t>
          </a:r>
          <a:r>
            <a:rPr lang="en-US" sz="900" b="0" i="0" u="none" dirty="0" smtClean="0"/>
            <a:t>354.343.098)  </a:t>
          </a:r>
        </a:p>
        <a:p>
          <a:r>
            <a:rPr lang="en-US" sz="900" dirty="0" smtClean="0"/>
            <a:t>(</a:t>
          </a:r>
          <a:r>
            <a:rPr lang="en-US" sz="900" dirty="0" smtClean="0"/>
            <a:t>1 </a:t>
          </a:r>
          <a:r>
            <a:rPr lang="en-US" sz="900" dirty="0" err="1" smtClean="0"/>
            <a:t>Kegiatan</a:t>
          </a:r>
          <a:r>
            <a:rPr lang="en-US" sz="900" dirty="0" smtClean="0"/>
            <a:t> 8 Sub </a:t>
          </a:r>
          <a:r>
            <a:rPr lang="en-US" sz="900" dirty="0" err="1" smtClean="0"/>
            <a:t>Kegiatan</a:t>
          </a:r>
          <a:r>
            <a:rPr lang="en-US" sz="900" dirty="0" smtClean="0"/>
            <a:t>) </a:t>
          </a:r>
          <a:endParaRPr lang="en-US" sz="900" dirty="0"/>
        </a:p>
      </dgm:t>
    </dgm:pt>
    <dgm:pt modelId="{17D93956-CF27-426A-9B50-545B22A7079B}" type="parTrans" cxnId="{E0441D9E-FD1B-4B04-854B-D8275F129EEB}">
      <dgm:prSet/>
      <dgm:spPr/>
      <dgm:t>
        <a:bodyPr/>
        <a:lstStyle/>
        <a:p>
          <a:endParaRPr lang="en-US" sz="900"/>
        </a:p>
      </dgm:t>
    </dgm:pt>
    <dgm:pt modelId="{7E21CC1F-8478-44E7-B242-C5D8EA9D3C15}" type="sibTrans" cxnId="{E0441D9E-FD1B-4B04-854B-D8275F129EEB}">
      <dgm:prSet/>
      <dgm:spPr/>
      <dgm:t>
        <a:bodyPr/>
        <a:lstStyle/>
        <a:p>
          <a:endParaRPr lang="en-US" sz="900"/>
        </a:p>
      </dgm:t>
    </dgm:pt>
    <dgm:pt modelId="{DFFFA1B6-3AA6-4AF5-9D3C-2B27ED268F24}" type="pres">
      <dgm:prSet presAssocID="{C29E5CE4-BBC2-4D05-BF29-31C4F593A64F}" presName="compositeShape" presStyleCnt="0">
        <dgm:presLayoutVars>
          <dgm:dir/>
          <dgm:resizeHandles/>
        </dgm:presLayoutVars>
      </dgm:prSet>
      <dgm:spPr/>
    </dgm:pt>
    <dgm:pt modelId="{FA4A472E-1F4D-4615-B7E4-04694CEE6831}" type="pres">
      <dgm:prSet presAssocID="{C29E5CE4-BBC2-4D05-BF29-31C4F593A64F}" presName="pyramid" presStyleLbl="node1" presStyleIdx="0" presStyleCnt="1" custLinFactNeighborY="-2829"/>
      <dgm:spPr/>
      <dgm:t>
        <a:bodyPr/>
        <a:lstStyle/>
        <a:p>
          <a:endParaRPr lang="en-US"/>
        </a:p>
      </dgm:t>
    </dgm:pt>
    <dgm:pt modelId="{A1D12309-1797-4DF9-9EF5-EF27B063A01F}" type="pres">
      <dgm:prSet presAssocID="{C29E5CE4-BBC2-4D05-BF29-31C4F593A64F}" presName="theList" presStyleCnt="0"/>
      <dgm:spPr/>
    </dgm:pt>
    <dgm:pt modelId="{E654A3DA-3E15-42D1-ADEF-6EEA17B5132F}" type="pres">
      <dgm:prSet presAssocID="{620E0AFA-FCF0-48FE-8915-0BBF55783C3B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4DE423-FF74-4A8E-BE8A-BB87C9D67A51}" type="pres">
      <dgm:prSet presAssocID="{620E0AFA-FCF0-48FE-8915-0BBF55783C3B}" presName="aSpace" presStyleCnt="0"/>
      <dgm:spPr/>
    </dgm:pt>
    <dgm:pt modelId="{399A8797-5584-47D6-9D87-0B410393431A}" type="pres">
      <dgm:prSet presAssocID="{3183FE00-7486-47EB-BC37-D83C6940D5E2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A8001C-96AC-4D01-A579-B4E3D492A0CC}" type="pres">
      <dgm:prSet presAssocID="{3183FE00-7486-47EB-BC37-D83C6940D5E2}" presName="aSpace" presStyleCnt="0"/>
      <dgm:spPr/>
    </dgm:pt>
    <dgm:pt modelId="{8E9CFC12-FD98-4E3B-859E-CF713372C416}" type="pres">
      <dgm:prSet presAssocID="{70AE2658-F827-4049-89B3-BCE73EC1C442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2D443F-FF45-40FC-94E1-5B8B5E937B6C}" type="pres">
      <dgm:prSet presAssocID="{70AE2658-F827-4049-89B3-BCE73EC1C442}" presName="aSpace" presStyleCnt="0"/>
      <dgm:spPr/>
    </dgm:pt>
  </dgm:ptLst>
  <dgm:cxnLst>
    <dgm:cxn modelId="{237B8E63-1071-4ECF-99B6-25CBBB25E743}" type="presOf" srcId="{70AE2658-F827-4049-89B3-BCE73EC1C442}" destId="{8E9CFC12-FD98-4E3B-859E-CF713372C416}" srcOrd="0" destOrd="0" presId="urn:microsoft.com/office/officeart/2005/8/layout/pyramid2"/>
    <dgm:cxn modelId="{35094D7A-CF8D-48D4-A1C2-B917B7EF47CE}" srcId="{C29E5CE4-BBC2-4D05-BF29-31C4F593A64F}" destId="{620E0AFA-FCF0-48FE-8915-0BBF55783C3B}" srcOrd="0" destOrd="0" parTransId="{F48C7903-E77C-4712-B18E-4BB40756A52A}" sibTransId="{098A7973-5E49-4EE8-929E-6B1B8A8F8A01}"/>
    <dgm:cxn modelId="{C7865C47-3F5E-4DD2-845F-BD9F9DEAD6A5}" type="presOf" srcId="{620E0AFA-FCF0-48FE-8915-0BBF55783C3B}" destId="{E654A3DA-3E15-42D1-ADEF-6EEA17B5132F}" srcOrd="0" destOrd="0" presId="urn:microsoft.com/office/officeart/2005/8/layout/pyramid2"/>
    <dgm:cxn modelId="{AD32B62C-4A4D-4CCA-8C57-C90A405CE195}" type="presOf" srcId="{3183FE00-7486-47EB-BC37-D83C6940D5E2}" destId="{399A8797-5584-47D6-9D87-0B410393431A}" srcOrd="0" destOrd="0" presId="urn:microsoft.com/office/officeart/2005/8/layout/pyramid2"/>
    <dgm:cxn modelId="{E0441D9E-FD1B-4B04-854B-D8275F129EEB}" srcId="{C29E5CE4-BBC2-4D05-BF29-31C4F593A64F}" destId="{70AE2658-F827-4049-89B3-BCE73EC1C442}" srcOrd="2" destOrd="0" parTransId="{17D93956-CF27-426A-9B50-545B22A7079B}" sibTransId="{7E21CC1F-8478-44E7-B242-C5D8EA9D3C15}"/>
    <dgm:cxn modelId="{639149AC-3DE2-4BF0-94E5-AF335BA13CB7}" srcId="{C29E5CE4-BBC2-4D05-BF29-31C4F593A64F}" destId="{3183FE00-7486-47EB-BC37-D83C6940D5E2}" srcOrd="1" destOrd="0" parTransId="{39B10D3F-0E0C-41EE-9FFC-9D88821FE8AA}" sibTransId="{95A387A8-7E00-4225-B807-C6F424AE54BC}"/>
    <dgm:cxn modelId="{4BFFEED2-08B1-4278-AB20-7C340AF47EE8}" type="presOf" srcId="{C29E5CE4-BBC2-4D05-BF29-31C4F593A64F}" destId="{DFFFA1B6-3AA6-4AF5-9D3C-2B27ED268F24}" srcOrd="0" destOrd="0" presId="urn:microsoft.com/office/officeart/2005/8/layout/pyramid2"/>
    <dgm:cxn modelId="{7D90B58D-2E6D-4A92-B28B-4CA91A2F9AEE}" type="presParOf" srcId="{DFFFA1B6-3AA6-4AF5-9D3C-2B27ED268F24}" destId="{FA4A472E-1F4D-4615-B7E4-04694CEE6831}" srcOrd="0" destOrd="0" presId="urn:microsoft.com/office/officeart/2005/8/layout/pyramid2"/>
    <dgm:cxn modelId="{6B5840A9-00F7-472F-B8F5-7640AAF5B348}" type="presParOf" srcId="{DFFFA1B6-3AA6-4AF5-9D3C-2B27ED268F24}" destId="{A1D12309-1797-4DF9-9EF5-EF27B063A01F}" srcOrd="1" destOrd="0" presId="urn:microsoft.com/office/officeart/2005/8/layout/pyramid2"/>
    <dgm:cxn modelId="{20EAED75-7E2B-46A8-A61E-02EC3468A13F}" type="presParOf" srcId="{A1D12309-1797-4DF9-9EF5-EF27B063A01F}" destId="{E654A3DA-3E15-42D1-ADEF-6EEA17B5132F}" srcOrd="0" destOrd="0" presId="urn:microsoft.com/office/officeart/2005/8/layout/pyramid2"/>
    <dgm:cxn modelId="{EB12D526-1ACB-495A-B8DD-19FAEB6DE744}" type="presParOf" srcId="{A1D12309-1797-4DF9-9EF5-EF27B063A01F}" destId="{A34DE423-FF74-4A8E-BE8A-BB87C9D67A51}" srcOrd="1" destOrd="0" presId="urn:microsoft.com/office/officeart/2005/8/layout/pyramid2"/>
    <dgm:cxn modelId="{CA39A1AB-6A4F-4C8B-8D3D-4B9596B24BC6}" type="presParOf" srcId="{A1D12309-1797-4DF9-9EF5-EF27B063A01F}" destId="{399A8797-5584-47D6-9D87-0B410393431A}" srcOrd="2" destOrd="0" presId="urn:microsoft.com/office/officeart/2005/8/layout/pyramid2"/>
    <dgm:cxn modelId="{A611ED74-3A87-42E9-BEE9-7B39B4156EE6}" type="presParOf" srcId="{A1D12309-1797-4DF9-9EF5-EF27B063A01F}" destId="{9FA8001C-96AC-4D01-A579-B4E3D492A0CC}" srcOrd="3" destOrd="0" presId="urn:microsoft.com/office/officeart/2005/8/layout/pyramid2"/>
    <dgm:cxn modelId="{48D23681-9F85-4E3A-8E0A-04CCC42B908F}" type="presParOf" srcId="{A1D12309-1797-4DF9-9EF5-EF27B063A01F}" destId="{8E9CFC12-FD98-4E3B-859E-CF713372C416}" srcOrd="4" destOrd="0" presId="urn:microsoft.com/office/officeart/2005/8/layout/pyramid2"/>
    <dgm:cxn modelId="{20960079-E39C-4F72-AC04-D82CE0773141}" type="presParOf" srcId="{A1D12309-1797-4DF9-9EF5-EF27B063A01F}" destId="{C72D443F-FF45-40FC-94E1-5B8B5E937B6C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2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097170-6FD2-494F-92DB-6112D3449A1D}">
      <dsp:nvSpPr>
        <dsp:cNvPr id="0" name=""/>
        <dsp:cNvSpPr/>
      </dsp:nvSpPr>
      <dsp:spPr>
        <a:xfrm>
          <a:off x="587792" y="0"/>
          <a:ext cx="6661654" cy="2294397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3413E7C-C845-4C52-9827-9AAE433B2E0D}">
      <dsp:nvSpPr>
        <dsp:cNvPr id="0" name=""/>
        <dsp:cNvSpPr/>
      </dsp:nvSpPr>
      <dsp:spPr>
        <a:xfrm>
          <a:off x="2296" y="483030"/>
          <a:ext cx="1382231" cy="132833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latin typeface="Arial" pitchFamily="34" charset="0"/>
              <a:cs typeface="Arial" pitchFamily="34" charset="0"/>
            </a:rPr>
            <a:t>DANA TRANSFER BAGI HASIL (DBH)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kern="1200" dirty="0" smtClean="0">
              <a:latin typeface="Arial" pitchFamily="34" charset="0"/>
              <a:cs typeface="Arial" pitchFamily="34" charset="0"/>
            </a:rPr>
            <a:t>: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 94.459.803.000</a:t>
          </a:r>
          <a:endParaRPr lang="en-US" sz="800" kern="1200" dirty="0">
            <a:latin typeface="Arial" pitchFamily="34" charset="0"/>
            <a:cs typeface="Arial" pitchFamily="34" charset="0"/>
          </a:endParaRPr>
        </a:p>
      </dsp:txBody>
      <dsp:txXfrm>
        <a:off x="67140" y="547874"/>
        <a:ext cx="1252543" cy="1198648"/>
      </dsp:txXfrm>
    </dsp:sp>
    <dsp:sp modelId="{FC23A8F9-65FB-4DDA-8836-979EBED7DD93}">
      <dsp:nvSpPr>
        <dsp:cNvPr id="0" name=""/>
        <dsp:cNvSpPr/>
      </dsp:nvSpPr>
      <dsp:spPr>
        <a:xfrm>
          <a:off x="1614900" y="483030"/>
          <a:ext cx="1382231" cy="132833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latin typeface="Arial" pitchFamily="34" charset="0"/>
              <a:cs typeface="Arial" pitchFamily="34" charset="0"/>
            </a:rPr>
            <a:t>DANA ALOKASI UMUM (DAU)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kern="1200" dirty="0" smtClean="0">
              <a:latin typeface="Arial" pitchFamily="34" charset="0"/>
              <a:cs typeface="Arial" pitchFamily="34" charset="0"/>
            </a:rPr>
            <a:t>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 1.203.237.143.000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DAU SPESIFIK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113.420.572.000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DAU NON SPESIFIK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1.089.816.571.000</a:t>
          </a:r>
          <a:endParaRPr lang="en-US" sz="800" kern="1200" dirty="0">
            <a:latin typeface="Arial" pitchFamily="34" charset="0"/>
            <a:cs typeface="Arial" pitchFamily="34" charset="0"/>
          </a:endParaRPr>
        </a:p>
      </dsp:txBody>
      <dsp:txXfrm>
        <a:off x="1679744" y="547874"/>
        <a:ext cx="1252543" cy="1198648"/>
      </dsp:txXfrm>
    </dsp:sp>
    <dsp:sp modelId="{7AEC6F18-0DE7-4ED0-99E7-F5D8E6AE56CB}">
      <dsp:nvSpPr>
        <dsp:cNvPr id="0" name=""/>
        <dsp:cNvSpPr/>
      </dsp:nvSpPr>
      <dsp:spPr>
        <a:xfrm>
          <a:off x="3227504" y="483030"/>
          <a:ext cx="1382231" cy="132833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latin typeface="Arial" pitchFamily="34" charset="0"/>
              <a:cs typeface="Arial" pitchFamily="34" charset="0"/>
            </a:rPr>
            <a:t>DANA ALOKASI KHUSUS (DAK)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kern="1200" dirty="0" smtClean="0">
              <a:latin typeface="Arial" pitchFamily="34" charset="0"/>
              <a:cs typeface="Arial" pitchFamily="34" charset="0"/>
            </a:rPr>
            <a:t>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403.983.818.000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 smtClean="0">
            <a:latin typeface="Arial" pitchFamily="34" charset="0"/>
            <a:cs typeface="Arial" pitchFamily="34" charset="0"/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DAK NON FISIK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381.457.717.000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DAK FISIK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0" i="0" u="none" kern="1200" dirty="0" smtClean="0">
              <a:latin typeface="Arial" pitchFamily="34" charset="0"/>
              <a:cs typeface="Arial" pitchFamily="34" charset="0"/>
            </a:rPr>
            <a:t>22.526.101.000</a:t>
          </a:r>
          <a:endParaRPr lang="en-US" sz="800" b="0" kern="1200" dirty="0" smtClean="0">
            <a:latin typeface="Arial" pitchFamily="34" charset="0"/>
            <a:cs typeface="Arial" pitchFamily="34" charset="0"/>
          </a:endParaRPr>
        </a:p>
      </dsp:txBody>
      <dsp:txXfrm>
        <a:off x="3292348" y="547874"/>
        <a:ext cx="1252543" cy="1198648"/>
      </dsp:txXfrm>
    </dsp:sp>
    <dsp:sp modelId="{D4F5B9E6-E92D-463B-8920-C31A543ED92F}">
      <dsp:nvSpPr>
        <dsp:cNvPr id="0" name=""/>
        <dsp:cNvSpPr/>
      </dsp:nvSpPr>
      <dsp:spPr>
        <a:xfrm>
          <a:off x="4840107" y="483030"/>
          <a:ext cx="1382231" cy="132833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latin typeface="Arial" pitchFamily="34" charset="0"/>
              <a:cs typeface="Arial" pitchFamily="34" charset="0"/>
            </a:rPr>
            <a:t>INSENTIF FISKAL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kern="1200" dirty="0" smtClean="0">
              <a:latin typeface="Arial" pitchFamily="34" charset="0"/>
              <a:cs typeface="Arial" pitchFamily="34" charset="0"/>
            </a:rPr>
            <a:t>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7.699.226.000</a:t>
          </a:r>
          <a:endParaRPr lang="en-US" sz="800" kern="1200" dirty="0">
            <a:latin typeface="Arial" pitchFamily="34" charset="0"/>
            <a:cs typeface="Arial" pitchFamily="34" charset="0"/>
          </a:endParaRPr>
        </a:p>
      </dsp:txBody>
      <dsp:txXfrm>
        <a:off x="4904951" y="547874"/>
        <a:ext cx="1252543" cy="1198648"/>
      </dsp:txXfrm>
    </dsp:sp>
    <dsp:sp modelId="{0A8B6A4A-C539-45C2-AD1C-7FFB84CEA336}">
      <dsp:nvSpPr>
        <dsp:cNvPr id="0" name=""/>
        <dsp:cNvSpPr/>
      </dsp:nvSpPr>
      <dsp:spPr>
        <a:xfrm>
          <a:off x="6452711" y="483030"/>
          <a:ext cx="1382231" cy="132833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latin typeface="Arial" pitchFamily="34" charset="0"/>
              <a:cs typeface="Arial" pitchFamily="34" charset="0"/>
            </a:rPr>
            <a:t>DANA DESA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>
              <a:latin typeface="Arial" pitchFamily="34" charset="0"/>
              <a:cs typeface="Arial" pitchFamily="34" charset="0"/>
            </a:rPr>
            <a:t>Anggaran</a:t>
          </a:r>
          <a:endParaRPr lang="en-US" sz="800" kern="1200" dirty="0" smtClean="0">
            <a:latin typeface="Arial" pitchFamily="34" charset="0"/>
            <a:cs typeface="Arial" pitchFamily="34" charset="0"/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239.462.348.000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>
            <a:latin typeface="Arial" pitchFamily="34" charset="0"/>
            <a:cs typeface="Arial" pitchFamily="34" charset="0"/>
          </a:endParaRPr>
        </a:p>
      </dsp:txBody>
      <dsp:txXfrm>
        <a:off x="6517555" y="547874"/>
        <a:ext cx="1252543" cy="119864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F01F6A-DE22-48F7-BEBB-19AA6DD3D497}">
      <dsp:nvSpPr>
        <dsp:cNvPr id="0" name=""/>
        <dsp:cNvSpPr/>
      </dsp:nvSpPr>
      <dsp:spPr>
        <a:xfrm rot="16200000">
          <a:off x="-2131436" y="2137149"/>
          <a:ext cx="5328591" cy="10542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0" rIns="57150" bIns="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Perencanaan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,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Penganggaran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,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dan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Evaluasi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Kinerja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Perangkat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Daerah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dirty="0" err="1" smtClean="0"/>
            <a:t>Sebelum</a:t>
          </a:r>
          <a:r>
            <a:rPr lang="en-US" sz="900" b="0" kern="1200" dirty="0" smtClean="0"/>
            <a:t>: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2.731.262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dirty="0" err="1" smtClean="0"/>
            <a:t>Sesudah</a:t>
          </a:r>
          <a:r>
            <a:rPr lang="en-US" sz="900" b="0" kern="1200" dirty="0" smtClean="0"/>
            <a:t>: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4.732.262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err="1" smtClean="0"/>
            <a:t>Selisih</a:t>
          </a:r>
          <a:r>
            <a:rPr lang="en-US" sz="900" b="1" kern="1200" dirty="0" smtClean="0"/>
            <a:t>: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2.001.000</a:t>
          </a:r>
          <a:endParaRPr lang="en-US" sz="900" b="1" kern="1200" dirty="0" smtClean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n-NO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Penyusunan Dokumen Perencanaan Perangkat Daerah</a:t>
          </a:r>
          <a:endParaRPr lang="en-US" sz="900" kern="1200" dirty="0"/>
        </a:p>
      </dsp:txBody>
      <dsp:txXfrm rot="5400000">
        <a:off x="5713" y="1065718"/>
        <a:ext cx="1054293" cy="3197155"/>
      </dsp:txXfrm>
    </dsp:sp>
    <dsp:sp modelId="{EC443C62-2A11-41C3-B439-CDD821419AEA}">
      <dsp:nvSpPr>
        <dsp:cNvPr id="0" name=""/>
        <dsp:cNvSpPr/>
      </dsp:nvSpPr>
      <dsp:spPr>
        <a:xfrm rot="16200000">
          <a:off x="-998071" y="2137149"/>
          <a:ext cx="5328591" cy="1054293"/>
        </a:xfrm>
        <a:prstGeom prst="flowChartManualOperation">
          <a:avLst/>
        </a:prstGeom>
        <a:gradFill rotWithShape="0">
          <a:gsLst>
            <a:gs pos="0">
              <a:schemeClr val="accent3">
                <a:hueOff val="1875044"/>
                <a:satOff val="-2813"/>
                <a:lumOff val="-458"/>
                <a:alphaOff val="0"/>
                <a:tint val="50000"/>
                <a:satMod val="300000"/>
              </a:schemeClr>
            </a:gs>
            <a:gs pos="35000">
              <a:schemeClr val="accent3">
                <a:hueOff val="1875044"/>
                <a:satOff val="-2813"/>
                <a:lumOff val="-458"/>
                <a:alphaOff val="0"/>
                <a:tint val="37000"/>
                <a:satMod val="300000"/>
              </a:schemeClr>
            </a:gs>
            <a:gs pos="100000">
              <a:schemeClr val="accent3">
                <a:hueOff val="1875044"/>
                <a:satOff val="-2813"/>
                <a:lumOff val="-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0" rIns="57150" bIns="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Administrasi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Keuangan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Perangkat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Daerah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dirty="0" err="1" smtClean="0"/>
            <a:t>Sebelum</a:t>
          </a:r>
          <a:r>
            <a:rPr lang="en-US" sz="900" b="0" kern="1200" dirty="0" smtClean="0"/>
            <a:t>: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6.025.156.058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Sesudah</a:t>
          </a:r>
          <a:r>
            <a:rPr lang="en-US" sz="900" kern="1200" dirty="0" smtClean="0"/>
            <a:t>: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8.094.374.159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err="1" smtClean="0"/>
            <a:t>Selisih</a:t>
          </a:r>
          <a:r>
            <a:rPr lang="en-US" sz="900" b="1" kern="1200" dirty="0" smtClean="0"/>
            <a:t>: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i="0" u="none" kern="1200" dirty="0" smtClean="0"/>
            <a:t>2.069.218.101 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i="0" u="none" kern="1200" dirty="0" err="1" smtClean="0"/>
            <a:t>Koordinasi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dan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Penyusunan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Laporan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Keuangan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Akhir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Tahun</a:t>
          </a:r>
          <a:r>
            <a:rPr lang="en-US" sz="900" b="0" i="0" u="none" kern="1200" dirty="0" smtClean="0"/>
            <a:t> SKPD</a:t>
          </a:r>
          <a:endParaRPr lang="en-US" sz="900" kern="1200" dirty="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900" b="0" i="0" u="none" kern="1200" dirty="0" smtClean="0"/>
            <a:t>Pelaksanaan Penatausahaan dan Pengujian/Verifikasi Keuangan SKPD</a:t>
          </a:r>
          <a:endParaRPr lang="en-US" sz="900" b="0" i="0" u="none" kern="1200" dirty="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i="0" u="none" kern="1200" dirty="0" err="1" smtClean="0"/>
            <a:t>Penyediaan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Gaji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dan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Tunjangan</a:t>
          </a:r>
          <a:r>
            <a:rPr lang="en-US" sz="900" b="0" i="0" u="none" kern="1200" dirty="0" smtClean="0"/>
            <a:t> ASN</a:t>
          </a:r>
          <a:endParaRPr lang="en-US" sz="900" b="0" i="0" u="none" kern="1200" dirty="0"/>
        </a:p>
      </dsp:txBody>
      <dsp:txXfrm rot="5400000">
        <a:off x="1139078" y="1065718"/>
        <a:ext cx="1054293" cy="3197155"/>
      </dsp:txXfrm>
    </dsp:sp>
    <dsp:sp modelId="{C149FADF-BD98-4699-973B-031ECD162B06}">
      <dsp:nvSpPr>
        <dsp:cNvPr id="0" name=""/>
        <dsp:cNvSpPr/>
      </dsp:nvSpPr>
      <dsp:spPr>
        <a:xfrm rot="16200000">
          <a:off x="135293" y="2137149"/>
          <a:ext cx="5328591" cy="1054293"/>
        </a:xfrm>
        <a:prstGeom prst="flowChartManualOperation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0" rIns="57150" bIns="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Administrasi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Kepegawaian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Perangkat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Daerah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i="0" u="none" strike="noStrike" kern="1200" dirty="0" smtClean="0">
            <a:solidFill>
              <a:srgbClr val="000000"/>
            </a:solidFill>
            <a:effectLst/>
            <a:latin typeface="Calibri"/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Sebelum</a:t>
          </a:r>
          <a:r>
            <a:rPr lang="en-US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: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550.624.000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Sesudah</a:t>
          </a:r>
          <a:r>
            <a:rPr lang="en-US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: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480.759.000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Selisih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: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i="0" u="none" kern="1200" dirty="0" smtClean="0"/>
            <a:t>- 69.865.000 </a:t>
          </a:r>
          <a:endParaRPr lang="en-US" sz="900" b="1" i="0" u="none" strike="noStrike" kern="1200" dirty="0" smtClean="0">
            <a:solidFill>
              <a:srgbClr val="000000"/>
            </a:solidFill>
            <a:effectLst/>
            <a:latin typeface="Calibri"/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i="0" u="none" strike="noStrike" kern="1200" dirty="0">
            <a:solidFill>
              <a:srgbClr val="000000"/>
            </a:solidFill>
            <a:effectLst/>
            <a:latin typeface="Calibri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Bimbingan</a:t>
          </a:r>
          <a:r>
            <a:rPr lang="en-US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0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Teknis</a:t>
          </a:r>
          <a:r>
            <a:rPr lang="en-US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0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Implementasi</a:t>
          </a:r>
          <a:r>
            <a:rPr lang="en-US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0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Peraturan</a:t>
          </a:r>
          <a:r>
            <a:rPr lang="en-US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0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Perundang-Undangan</a:t>
          </a:r>
          <a:endParaRPr lang="en-US" sz="900" kern="1200" dirty="0"/>
        </a:p>
      </dsp:txBody>
      <dsp:txXfrm rot="5400000">
        <a:off x="2272442" y="1065718"/>
        <a:ext cx="1054293" cy="3197155"/>
      </dsp:txXfrm>
    </dsp:sp>
    <dsp:sp modelId="{391F7EFC-8BC4-4A00-8465-88CE214A6E48}">
      <dsp:nvSpPr>
        <dsp:cNvPr id="0" name=""/>
        <dsp:cNvSpPr/>
      </dsp:nvSpPr>
      <dsp:spPr>
        <a:xfrm rot="16200000">
          <a:off x="1268658" y="2137149"/>
          <a:ext cx="5328591" cy="1054293"/>
        </a:xfrm>
        <a:prstGeom prst="flowChartManualOperation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0" rIns="50800" bIns="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Administrasi</a:t>
          </a:r>
          <a:r>
            <a:rPr lang="en-US" sz="8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8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Umum</a:t>
          </a:r>
          <a:r>
            <a:rPr lang="en-US" sz="8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8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Perangkat</a:t>
          </a:r>
          <a:r>
            <a:rPr lang="en-US" sz="8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Daerah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b="1" i="0" u="none" strike="noStrike" kern="1200" dirty="0" smtClean="0">
            <a:solidFill>
              <a:srgbClr val="000000"/>
            </a:solidFill>
            <a:effectLst/>
            <a:latin typeface="Calibri"/>
          </a:endParaRP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0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Sebelum</a:t>
          </a:r>
          <a:r>
            <a:rPr lang="en-US" sz="8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: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853.679.793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0" kern="1200" dirty="0" err="1" smtClean="0"/>
            <a:t>Sesudah</a:t>
          </a:r>
          <a:r>
            <a:rPr lang="en-US" sz="800" b="0" kern="1200" dirty="0" smtClean="0"/>
            <a:t>: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/>
            <a:t>903.376.761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err="1" smtClean="0"/>
            <a:t>Selisih</a:t>
          </a:r>
          <a:r>
            <a:rPr lang="en-US" sz="800" b="1" kern="1200" dirty="0" smtClean="0"/>
            <a:t>: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0" i="0" u="none" kern="1200" dirty="0" smtClean="0"/>
            <a:t>49.696.968 </a:t>
          </a:r>
          <a:endParaRPr lang="en-US" sz="800" b="1" kern="1200" dirty="0" smtClean="0"/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b="1" kern="1200" dirty="0"/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800" b="0" i="0" u="none" kern="1200" dirty="0" smtClean="0"/>
            <a:t>Penatausahaan Arsip Dinamis pada SKPD</a:t>
          </a:r>
          <a:endParaRPr lang="en-US" sz="800" kern="1200" dirty="0"/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b="0" i="0" u="none" kern="1200" dirty="0" err="1" smtClean="0"/>
            <a:t>Penyediaan</a:t>
          </a:r>
          <a:r>
            <a:rPr lang="en-US" sz="800" b="0" i="0" u="none" kern="1200" dirty="0" smtClean="0"/>
            <a:t> </a:t>
          </a:r>
          <a:r>
            <a:rPr lang="en-US" sz="800" b="0" i="0" u="none" kern="1200" dirty="0" err="1" smtClean="0"/>
            <a:t>Bahan</a:t>
          </a:r>
          <a:r>
            <a:rPr lang="en-US" sz="800" b="0" i="0" u="none" kern="1200" dirty="0" smtClean="0"/>
            <a:t> </a:t>
          </a:r>
          <a:r>
            <a:rPr lang="en-US" sz="800" b="0" i="0" u="none" kern="1200" dirty="0" err="1" smtClean="0"/>
            <a:t>Logistik</a:t>
          </a:r>
          <a:r>
            <a:rPr lang="en-US" sz="800" b="0" i="0" u="none" kern="1200" dirty="0" smtClean="0"/>
            <a:t> Kantor                    </a:t>
          </a:r>
          <a:endParaRPr lang="en-US" sz="800" b="0" i="0" u="none" kern="1200" dirty="0"/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800" b="0" i="0" u="none" kern="1200" dirty="0" smtClean="0"/>
            <a:t>Penyediaan Barang Cetakan dan Penggandaan</a:t>
          </a:r>
          <a:endParaRPr lang="en-US" sz="800" b="0" i="0" u="none" kern="1200" dirty="0"/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800" b="0" i="0" u="none" kern="1200" dirty="0" err="1" smtClean="0"/>
            <a:t>Penyediaan</a:t>
          </a:r>
          <a:r>
            <a:rPr lang="en-US" sz="800" b="0" i="0" u="none" kern="1200" dirty="0" smtClean="0"/>
            <a:t> </a:t>
          </a:r>
          <a:r>
            <a:rPr lang="en-US" sz="800" b="0" i="0" u="none" kern="1200" dirty="0" err="1" smtClean="0"/>
            <a:t>Komponen</a:t>
          </a:r>
          <a:r>
            <a:rPr lang="en-US" sz="800" b="0" i="0" u="none" kern="1200" dirty="0" smtClean="0"/>
            <a:t> </a:t>
          </a:r>
          <a:r>
            <a:rPr lang="en-US" sz="800" b="0" i="0" u="none" kern="1200" dirty="0" err="1" smtClean="0"/>
            <a:t>Instalasi</a:t>
          </a:r>
          <a:r>
            <a:rPr lang="en-US" sz="800" b="0" i="0" u="none" kern="1200" dirty="0" smtClean="0"/>
            <a:t/>
          </a:r>
          <a:br>
            <a:rPr lang="en-US" sz="800" b="0" i="0" u="none" kern="1200" dirty="0" smtClean="0"/>
          </a:br>
          <a:r>
            <a:rPr lang="en-US" sz="800" b="0" i="0" u="none" kern="1200" dirty="0" err="1" smtClean="0"/>
            <a:t>Listrik</a:t>
          </a:r>
          <a:r>
            <a:rPr lang="en-US" sz="800" b="0" i="0" u="none" kern="1200" dirty="0" smtClean="0"/>
            <a:t>/ </a:t>
          </a:r>
          <a:r>
            <a:rPr lang="en-US" sz="800" b="0" i="0" u="none" kern="1200" dirty="0" err="1" smtClean="0"/>
            <a:t>Penerangan</a:t>
          </a:r>
          <a:r>
            <a:rPr lang="en-US" sz="800" b="0" i="0" u="none" kern="1200" dirty="0" smtClean="0"/>
            <a:t> </a:t>
          </a:r>
          <a:r>
            <a:rPr lang="en-US" sz="800" b="0" i="0" u="none" kern="1200" dirty="0" err="1" smtClean="0"/>
            <a:t>Bangunan</a:t>
          </a:r>
          <a:r>
            <a:rPr lang="en-US" sz="800" b="0" i="0" u="none" kern="1200" dirty="0" smtClean="0"/>
            <a:t> Kantor </a:t>
          </a:r>
          <a:endParaRPr lang="en-US" sz="800" b="0" i="0" u="none" kern="1200" dirty="0"/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800" b="0" i="0" u="none" kern="1200" dirty="0" smtClean="0"/>
            <a:t>Penyediaan Peralatan dan Perlengkapan Kantor             </a:t>
          </a:r>
          <a:endParaRPr lang="en-US" sz="800" b="0" i="0" u="none" kern="1200" dirty="0"/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800" b="0" i="0" u="none" kern="1200" dirty="0" smtClean="0"/>
            <a:t>Penyelenggaraan Rapat Koordinasi dan Konsultasi SKPD                            </a:t>
          </a:r>
          <a:endParaRPr lang="en-US" sz="800" b="0" i="0" u="none" kern="1200" dirty="0"/>
        </a:p>
      </dsp:txBody>
      <dsp:txXfrm rot="5400000">
        <a:off x="3405807" y="1065718"/>
        <a:ext cx="1054293" cy="3197155"/>
      </dsp:txXfrm>
    </dsp:sp>
    <dsp:sp modelId="{370E0B21-75B0-42CE-8653-5399C7B518F3}">
      <dsp:nvSpPr>
        <dsp:cNvPr id="0" name=""/>
        <dsp:cNvSpPr/>
      </dsp:nvSpPr>
      <dsp:spPr>
        <a:xfrm rot="16200000">
          <a:off x="2402024" y="2137149"/>
          <a:ext cx="5328591" cy="1054293"/>
        </a:xfrm>
        <a:prstGeom prst="flowChartManualOperation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0" rIns="57150" bIns="0" numCol="1" spcCol="1270" anchor="t" anchorCtr="0">
          <a:noAutofit/>
        </a:bodyPr>
        <a:lstStyle/>
        <a:p>
          <a:pPr lvl="0" algn="l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Pemeliharaan Barang Milik Daerah Penunjang Urusan Pemerintahan Daerah</a:t>
          </a:r>
        </a:p>
        <a:p>
          <a:pPr lvl="0" algn="l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Sebelum:</a:t>
          </a:r>
        </a:p>
        <a:p>
          <a:pPr lvl="0" algn="l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484.667.086</a:t>
          </a:r>
        </a:p>
        <a:p>
          <a:pPr lvl="0" algn="l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Sesudah:</a:t>
          </a:r>
        </a:p>
        <a:p>
          <a:pPr lvl="0" algn="l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506.217.086</a:t>
          </a:r>
        </a:p>
        <a:p>
          <a:pPr lvl="0" algn="l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Selisih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:</a:t>
          </a:r>
        </a:p>
        <a:p>
          <a:pPr lvl="0" algn="l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i="0" u="none" kern="1200" dirty="0" smtClean="0"/>
            <a:t>21.550.000 </a:t>
          </a:r>
          <a:endParaRPr lang="en-US" sz="900" b="1" i="0" u="none" strike="noStrike" kern="1200" dirty="0" smtClean="0">
            <a:solidFill>
              <a:srgbClr val="000000"/>
            </a:solidFill>
            <a:effectLst/>
            <a:latin typeface="Calibri"/>
          </a:endParaRPr>
        </a:p>
        <a:p>
          <a:pPr lvl="0" algn="l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0" i="0" u="none" kern="1200" dirty="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900" b="0" i="0" u="none" kern="1200" dirty="0" smtClean="0"/>
            <a:t>Pemeliharaan Peralatan dan Mesin Lainnya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i="0" u="none" kern="1200" dirty="0" err="1" smtClean="0"/>
            <a:t>Pemeliharaan</a:t>
          </a:r>
          <a:r>
            <a:rPr lang="en-US" sz="900" b="0" i="0" u="none" kern="1200" dirty="0" smtClean="0"/>
            <a:t>/</a:t>
          </a:r>
          <a:r>
            <a:rPr lang="en-US" sz="900" b="0" i="0" u="none" kern="1200" dirty="0" err="1" smtClean="0"/>
            <a:t>Rehabilitasi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Gedung</a:t>
          </a:r>
          <a:r>
            <a:rPr lang="en-US" sz="900" b="0" i="0" u="none" kern="1200" dirty="0" smtClean="0"/>
            <a:t> Kantor </a:t>
          </a:r>
          <a:r>
            <a:rPr lang="en-US" sz="900" b="0" i="0" u="none" kern="1200" dirty="0" err="1" smtClean="0"/>
            <a:t>dan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Bangunan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Lainnya</a:t>
          </a:r>
          <a:endParaRPr lang="en-US" sz="900" b="0" i="0" u="none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i="0" u="none" kern="1200" dirty="0" err="1" smtClean="0"/>
            <a:t>Penyediaan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Jasa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Pemeliharaan</a:t>
          </a:r>
          <a:r>
            <a:rPr lang="en-US" sz="900" b="0" i="0" u="none" kern="1200" dirty="0" smtClean="0"/>
            <a:t>, </a:t>
          </a:r>
          <a:r>
            <a:rPr lang="en-US" sz="900" b="0" i="0" u="none" kern="1200" dirty="0" err="1" smtClean="0"/>
            <a:t>Biaya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Pemeliharaan</a:t>
          </a:r>
          <a:r>
            <a:rPr lang="en-US" sz="900" b="0" i="0" u="none" kern="1200" dirty="0" smtClean="0"/>
            <a:t>, </a:t>
          </a:r>
          <a:r>
            <a:rPr lang="en-US" sz="900" b="0" i="0" u="none" kern="1200" dirty="0" err="1" smtClean="0"/>
            <a:t>Pajak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dan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Perizinan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Kendaraan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Dinas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Operasional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atau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Lapangan</a:t>
          </a:r>
          <a:endParaRPr lang="en-US" sz="900" b="0" i="0" u="none" kern="1200" dirty="0"/>
        </a:p>
      </dsp:txBody>
      <dsp:txXfrm rot="5400000">
        <a:off x="4539173" y="1065718"/>
        <a:ext cx="1054293" cy="3197155"/>
      </dsp:txXfrm>
    </dsp:sp>
    <dsp:sp modelId="{6FBDA423-C6F3-414C-B3EC-3DD3D9492BC6}">
      <dsp:nvSpPr>
        <dsp:cNvPr id="0" name=""/>
        <dsp:cNvSpPr/>
      </dsp:nvSpPr>
      <dsp:spPr>
        <a:xfrm rot="16200000">
          <a:off x="3548741" y="2137149"/>
          <a:ext cx="5328591" cy="1054293"/>
        </a:xfrm>
        <a:prstGeom prst="flowChartManualOperation">
          <a:avLst/>
        </a:prstGeom>
        <a:gradFill rotWithShape="0">
          <a:gsLst>
            <a:gs pos="0">
              <a:schemeClr val="accent3">
                <a:hueOff val="9375220"/>
                <a:satOff val="-14067"/>
                <a:lumOff val="-2288"/>
                <a:alphaOff val="0"/>
                <a:tint val="50000"/>
                <a:satMod val="300000"/>
              </a:schemeClr>
            </a:gs>
            <a:gs pos="35000">
              <a:schemeClr val="accent3">
                <a:hueOff val="9375220"/>
                <a:satOff val="-14067"/>
                <a:lumOff val="-2288"/>
                <a:alphaOff val="0"/>
                <a:tint val="37000"/>
                <a:satMod val="300000"/>
              </a:schemeClr>
            </a:gs>
            <a:gs pos="100000">
              <a:schemeClr val="accent3">
                <a:hueOff val="9375220"/>
                <a:satOff val="-14067"/>
                <a:lumOff val="-228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0" rIns="57150" bIns="0" numCol="1" spcCol="1270" anchor="t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+mn-lt"/>
            </a:rPr>
            <a:t>Pengadaan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+mn-lt"/>
            </a:rPr>
            <a:t>Barang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+mn-lt"/>
            </a:rPr>
            <a:t>Milik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 Daerah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+mn-lt"/>
            </a:rPr>
            <a:t>Penunjang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+mn-lt"/>
            </a:rPr>
            <a:t>Urusan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+mn-lt"/>
            </a:rPr>
            <a:t>Pemerintah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 Daerah</a:t>
          </a: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900" b="1" i="0" u="none" strike="noStrike" kern="1200" dirty="0" smtClean="0">
            <a:solidFill>
              <a:srgbClr val="000000"/>
            </a:solidFill>
            <a:effectLst/>
            <a:latin typeface="+mn-lt"/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0" i="0" u="none" strike="noStrike" kern="1200" dirty="0" err="1" smtClean="0">
              <a:solidFill>
                <a:srgbClr val="000000"/>
              </a:solidFill>
              <a:effectLst/>
              <a:latin typeface="+mn-lt"/>
            </a:rPr>
            <a:t>Sebelum</a:t>
          </a:r>
          <a:r>
            <a:rPr lang="en-US" sz="900" b="0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:</a:t>
          </a: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1.881.117.700</a:t>
          </a: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0" i="0" u="none" strike="noStrike" kern="1200" dirty="0" err="1" smtClean="0">
              <a:solidFill>
                <a:srgbClr val="000000"/>
              </a:solidFill>
              <a:effectLst/>
              <a:latin typeface="+mn-lt"/>
            </a:rPr>
            <a:t>Sesudah</a:t>
          </a:r>
          <a:r>
            <a:rPr lang="en-US" sz="900" b="0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:</a:t>
          </a: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1.705.061.700</a:t>
          </a: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+mn-lt"/>
            </a:rPr>
            <a:t>Selisih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:</a:t>
          </a: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900" b="0" i="0" u="none" kern="1200" dirty="0" smtClean="0"/>
            <a:t>- 176.056.000 </a:t>
          </a:r>
          <a:endParaRPr lang="en-US" sz="900" b="1" i="0" u="none" strike="noStrike" kern="1200" dirty="0" smtClean="0">
            <a:solidFill>
              <a:srgbClr val="000000"/>
            </a:solidFill>
            <a:effectLst/>
            <a:latin typeface="+mn-lt"/>
          </a:endParaRPr>
        </a:p>
        <a:p>
          <a:pPr lvl="0" algn="l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0" i="0" u="none" kern="1200" dirty="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900" b="0" i="0" u="none" kern="1200" smtClean="0"/>
            <a:t>Pengadaan Kendaraan Dinas Operasional atau Lapangan</a:t>
          </a:r>
          <a:endParaRPr lang="en-US" sz="900" kern="120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900" b="0" i="0" u="none" kern="1200" smtClean="0"/>
            <a:t>Pengadaan Peralatan dan Mesin Lainnya</a:t>
          </a:r>
          <a:endParaRPr lang="en-US" sz="900" b="0" i="0" u="none" kern="120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i="0" u="none" kern="1200" dirty="0" err="1" smtClean="0"/>
            <a:t>Pengadaan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Sarana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dan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Prasarana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Gedung</a:t>
          </a:r>
          <a:r>
            <a:rPr lang="en-US" sz="900" b="0" i="0" u="none" kern="1200" dirty="0" smtClean="0"/>
            <a:t> Kantor </a:t>
          </a:r>
          <a:r>
            <a:rPr lang="en-US" sz="900" b="0" i="0" u="none" kern="1200" dirty="0" err="1" smtClean="0"/>
            <a:t>atau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Bangunan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Lainnya</a:t>
          </a:r>
          <a:endParaRPr lang="en-US" sz="900" b="0" i="0" u="none" kern="1200" dirty="0"/>
        </a:p>
      </dsp:txBody>
      <dsp:txXfrm rot="5400000">
        <a:off x="5685890" y="1065718"/>
        <a:ext cx="1054293" cy="3197155"/>
      </dsp:txXfrm>
    </dsp:sp>
    <dsp:sp modelId="{CAFF4910-B11B-46F0-933B-11C2BD1FFB67}">
      <dsp:nvSpPr>
        <dsp:cNvPr id="0" name=""/>
        <dsp:cNvSpPr/>
      </dsp:nvSpPr>
      <dsp:spPr>
        <a:xfrm rot="16200000">
          <a:off x="4668754" y="2137149"/>
          <a:ext cx="5328591" cy="1054293"/>
        </a:xfrm>
        <a:prstGeom prst="flowChartManualOperation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0" rIns="57150" bIns="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Penyediaan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Jasa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Penunjang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Urusan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Pemerintahan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Daerah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i="0" u="none" strike="noStrike" kern="1200" dirty="0" smtClean="0">
            <a:solidFill>
              <a:srgbClr val="000000"/>
            </a:solidFill>
            <a:effectLst/>
            <a:latin typeface="Calibri"/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Sebelum</a:t>
          </a:r>
          <a:r>
            <a:rPr lang="en-US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: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1.807.099.162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Sesudah</a:t>
          </a:r>
          <a:r>
            <a:rPr lang="en-US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: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1.795.501.194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u="none" strike="noStrike" kern="1200" dirty="0" err="1" smtClean="0">
              <a:solidFill>
                <a:srgbClr val="000000"/>
              </a:solidFill>
              <a:effectLst/>
              <a:latin typeface="Calibri"/>
            </a:rPr>
            <a:t>Selisih</a:t>
          </a: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: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i="0" u="none" kern="1200" dirty="0" smtClean="0"/>
            <a:t>-   11.597.968 </a:t>
          </a:r>
          <a:endParaRPr lang="en-US" sz="900" b="1" i="0" u="none" strike="noStrike" kern="1200" dirty="0" smtClean="0">
            <a:solidFill>
              <a:srgbClr val="000000"/>
            </a:solidFill>
            <a:effectLst/>
            <a:latin typeface="Calibri"/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  <a:endParaRPr lang="en-US" sz="900" b="1" i="0" u="none" strike="noStrike" kern="1200" dirty="0">
            <a:solidFill>
              <a:srgbClr val="000000"/>
            </a:solidFill>
            <a:effectLst/>
            <a:latin typeface="Calibri"/>
          </a:endParaRPr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i="0" u="none" kern="1200" dirty="0" err="1" smtClean="0"/>
            <a:t>Penyediaan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Jasa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Komunikasi</a:t>
          </a:r>
          <a:r>
            <a:rPr lang="en-US" sz="900" b="0" i="0" u="none" kern="1200" dirty="0" smtClean="0"/>
            <a:t>, </a:t>
          </a:r>
          <a:r>
            <a:rPr lang="en-US" sz="900" b="0" i="0" u="none" kern="1200" dirty="0" err="1" smtClean="0"/>
            <a:t>Sumber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Daya</a:t>
          </a:r>
          <a:r>
            <a:rPr lang="en-US" sz="900" b="0" i="0" u="none" kern="1200" dirty="0" smtClean="0"/>
            <a:t> Air </a:t>
          </a:r>
          <a:r>
            <a:rPr lang="en-US" sz="900" b="0" i="0" u="none" kern="1200" dirty="0" err="1" smtClean="0"/>
            <a:t>dan</a:t>
          </a:r>
          <a:r>
            <a:rPr lang="en-US" sz="900" b="0" i="0" u="none" kern="1200" dirty="0" smtClean="0"/>
            <a:t> </a:t>
          </a:r>
          <a:r>
            <a:rPr lang="en-US" sz="900" b="0" i="0" u="none" kern="1200" dirty="0" err="1" smtClean="0"/>
            <a:t>Listrik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900" b="0" i="0" u="none" kern="1200" smtClean="0"/>
            <a:t>Penyediaan Jasa Pelayanan Umum Kantor</a:t>
          </a:r>
          <a:endParaRPr lang="en-US" sz="900" b="0" i="0" u="none" kern="120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/>
        </a:p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b="0" i="0" u="none" kern="1200" smtClean="0"/>
            <a:t>Penyediaan Jasa Surat Menyurat</a:t>
          </a:r>
          <a:endParaRPr lang="en-US" sz="900" b="0" i="0" u="none" kern="1200"/>
        </a:p>
      </dsp:txBody>
      <dsp:txXfrm rot="5400000">
        <a:off x="6805903" y="1065718"/>
        <a:ext cx="1054293" cy="319715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4F0DE-C8D9-4540-A64D-D3A7D3C50971}">
      <dsp:nvSpPr>
        <dsp:cNvPr id="0" name=""/>
        <dsp:cNvSpPr/>
      </dsp:nvSpPr>
      <dsp:spPr>
        <a:xfrm>
          <a:off x="0" y="628558"/>
          <a:ext cx="4719546" cy="471954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FD750C1-29E7-4687-A16E-205C32FAD0CB}">
      <dsp:nvSpPr>
        <dsp:cNvPr id="0" name=""/>
        <dsp:cNvSpPr/>
      </dsp:nvSpPr>
      <dsp:spPr>
        <a:xfrm>
          <a:off x="2359773" y="628558"/>
          <a:ext cx="5506136" cy="47195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i="0" u="none" kern="1200" dirty="0" smtClean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i="0" u="none" kern="1200" dirty="0" smtClean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i="0" u="none" kern="1200" dirty="0" smtClean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i="0" u="none" kern="1200" dirty="0" smtClean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cs typeface="Arial" pitchFamily="34" charset="0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i="0" u="non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Koordinasi</a:t>
          </a:r>
          <a:r>
            <a:rPr lang="en-US" sz="1200" b="1" i="0" u="non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en-US" sz="1200" b="1" i="0" u="non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dan</a:t>
          </a:r>
          <a:r>
            <a:rPr lang="en-US" sz="1200" b="1" i="0" u="non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en-US" sz="1200" b="1" i="0" u="non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Penyusunan</a:t>
          </a:r>
          <a:r>
            <a:rPr lang="en-US" sz="1200" b="1" i="0" u="non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en-US" sz="1200" b="1" i="0" u="non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Rencana</a:t>
          </a:r>
          <a:r>
            <a:rPr lang="en-US" sz="1200" b="1" i="0" u="non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en-US" sz="1200" b="1" i="0" u="non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Anggaran</a:t>
          </a:r>
          <a:r>
            <a:rPr lang="en-US" sz="1200" b="1" i="0" u="non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Daerah</a:t>
          </a:r>
          <a:r>
            <a:rPr lang="en-US" sz="1400" b="1" i="0" u="none" kern="1200" dirty="0" smtClean="0">
              <a:latin typeface="Arial" pitchFamily="34" charset="0"/>
              <a:cs typeface="Arial" pitchFamily="34" charset="0"/>
            </a:rPr>
            <a:t>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i="0" u="none" kern="1200" dirty="0" smtClean="0">
            <a:latin typeface="Arial" pitchFamily="34" charset="0"/>
            <a:cs typeface="Arial" pitchFamily="34" charset="0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0" u="none" kern="1200" dirty="0" err="1" smtClean="0">
              <a:latin typeface="Arial" pitchFamily="34" charset="0"/>
              <a:cs typeface="Arial" pitchFamily="34" charset="0"/>
            </a:rPr>
            <a:t>Sebelum</a:t>
          </a:r>
          <a:r>
            <a:rPr lang="en-US" sz="1000" b="1" i="0" u="none" kern="1200" dirty="0" smtClean="0">
              <a:latin typeface="Arial" pitchFamily="34" charset="0"/>
              <a:cs typeface="Arial" pitchFamily="34" charset="0"/>
            </a:rPr>
            <a:t> : </a:t>
          </a:r>
          <a:r>
            <a:rPr lang="en-US" sz="1000" b="1" i="0" u="none" kern="1200" dirty="0" err="1" smtClean="0">
              <a:latin typeface="Arial" pitchFamily="34" charset="0"/>
              <a:cs typeface="Arial" pitchFamily="34" charset="0"/>
            </a:rPr>
            <a:t>Rp</a:t>
          </a:r>
          <a:r>
            <a:rPr lang="en-US" sz="1000" b="1" i="0" u="none" kern="1200" dirty="0" smtClean="0">
              <a:latin typeface="Arial" pitchFamily="34" charset="0"/>
              <a:cs typeface="Arial" pitchFamily="34" charset="0"/>
            </a:rPr>
            <a:t>. </a:t>
          </a:r>
          <a:r>
            <a:rPr lang="en-US" sz="1000" b="1" i="0" u="none" strike="noStrike" kern="1200" dirty="0" smtClean="0">
              <a:effectLst/>
              <a:latin typeface="Arial" pitchFamily="34" charset="0"/>
              <a:cs typeface="Arial" pitchFamily="34" charset="0"/>
            </a:rPr>
            <a:t>1.680.019.746,00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0" u="none" strike="noStrike" kern="1200" dirty="0" err="1" smtClean="0">
              <a:effectLst/>
              <a:latin typeface="Arial" pitchFamily="34" charset="0"/>
              <a:cs typeface="Arial" pitchFamily="34" charset="0"/>
            </a:rPr>
            <a:t>Sesudah</a:t>
          </a:r>
          <a:r>
            <a:rPr lang="en-US" sz="1000" b="1" i="0" u="none" strike="noStrike" kern="1200" dirty="0" smtClean="0">
              <a:effectLst/>
              <a:latin typeface="Arial" pitchFamily="34" charset="0"/>
              <a:cs typeface="Arial" pitchFamily="34" charset="0"/>
            </a:rPr>
            <a:t> :</a:t>
          </a:r>
          <a:r>
            <a:rPr lang="en-US" sz="1000" b="1" i="0" u="none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latin typeface="Arial" pitchFamily="34" charset="0"/>
              <a:cs typeface="Arial" pitchFamily="34" charset="0"/>
            </a:rPr>
            <a:t>Rp</a:t>
          </a:r>
          <a:r>
            <a:rPr lang="en-US" sz="1000" b="1" i="0" u="none" kern="1200" dirty="0" smtClean="0">
              <a:latin typeface="Arial" pitchFamily="34" charset="0"/>
              <a:cs typeface="Arial" pitchFamily="34" charset="0"/>
            </a:rPr>
            <a:t>. 1.560.745.634,00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>
              <a:latin typeface="Arial" pitchFamily="34" charset="0"/>
              <a:cs typeface="Arial" pitchFamily="34" charset="0"/>
            </a:rPr>
            <a:t>Selisih</a:t>
          </a:r>
          <a:r>
            <a:rPr lang="en-US" sz="1000" kern="1200" dirty="0" smtClean="0">
              <a:latin typeface="Arial" pitchFamily="34" charset="0"/>
              <a:cs typeface="Arial" pitchFamily="34" charset="0"/>
            </a:rPr>
            <a:t>      :(</a:t>
          </a:r>
          <a:r>
            <a:rPr lang="en-US" sz="1000" kern="1200" dirty="0" err="1" smtClean="0">
              <a:latin typeface="Arial" pitchFamily="34" charset="0"/>
              <a:cs typeface="Arial" pitchFamily="34" charset="0"/>
            </a:rPr>
            <a:t>Rp</a:t>
          </a:r>
          <a:r>
            <a:rPr lang="en-US" sz="1000" kern="1200" dirty="0" smtClean="0">
              <a:latin typeface="Arial" pitchFamily="34" charset="0"/>
              <a:cs typeface="Arial" pitchFamily="34" charset="0"/>
            </a:rPr>
            <a:t>     </a:t>
          </a:r>
          <a:r>
            <a:rPr lang="en-US" sz="1000" b="0" i="0" u="none" kern="1200" dirty="0" smtClean="0">
              <a:latin typeface="Arial" pitchFamily="34" charset="0"/>
              <a:cs typeface="Arial" pitchFamily="34" charset="0"/>
            </a:rPr>
            <a:t>119.274.112,00) </a:t>
          </a:r>
          <a:endParaRPr lang="en-US" sz="1000" kern="1200" dirty="0" smtClean="0">
            <a:latin typeface="Arial" pitchFamily="34" charset="0"/>
            <a:cs typeface="Arial" pitchFamily="34" charset="0"/>
          </a:endParaRPr>
        </a:p>
        <a:p>
          <a:pPr lvl="0" algn="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 dan Penyusunan KUA dan PPAS</a:t>
          </a:r>
          <a:endParaRPr lang="en-US" sz="1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Penyusunan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Perubahan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KUA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Perubahan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PPAS</a:t>
          </a:r>
          <a:endParaRPr lang="en-US" sz="1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Koordinasi, Penyusunan dan Verifikasi RKA-SKPD</a:t>
          </a:r>
          <a:endParaRPr lang="en-US" sz="1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Penyusunan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Verifikasi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Perubahan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RKA-SKPD</a:t>
          </a:r>
          <a:endParaRPr lang="en-US" sz="1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Penyusunan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Verifikasi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DPA-SKPD</a:t>
          </a:r>
          <a:endParaRPr lang="en-US" sz="1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Penyusunan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Verifikasi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Perubahan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DPA-SKPD</a:t>
          </a:r>
          <a:endParaRPr lang="en-US" sz="1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Penyusunan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Peraturan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Daerah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tentang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APBD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Peraturan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Kepala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Daerah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tentang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Penjabaran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APBD</a:t>
          </a:r>
          <a:endParaRPr lang="en-US" sz="1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</a:t>
          </a:r>
          <a:r>
            <a:rPr lang="es-E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dan </a:t>
          </a:r>
          <a:r>
            <a:rPr lang="es-E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Penyusunan</a:t>
          </a:r>
          <a:r>
            <a:rPr lang="es-E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Peraturan</a:t>
          </a:r>
          <a:r>
            <a:rPr lang="es-E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Daerah</a:t>
          </a:r>
          <a:r>
            <a:rPr lang="es-E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tentang</a:t>
          </a:r>
          <a:r>
            <a:rPr lang="es-E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Perubahan</a:t>
          </a:r>
          <a:r>
            <a:rPr lang="es-E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APBD dan </a:t>
          </a:r>
          <a:r>
            <a:rPr lang="es-E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Peraturan</a:t>
          </a:r>
          <a:r>
            <a:rPr lang="es-E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Kepala</a:t>
          </a:r>
          <a:r>
            <a:rPr lang="es-E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Daerah</a:t>
          </a:r>
          <a:r>
            <a:rPr lang="es-E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tentang</a:t>
          </a:r>
          <a:r>
            <a:rPr lang="es-E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Penjabaran</a:t>
          </a:r>
          <a:r>
            <a:rPr lang="es-E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s-E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Perubahan</a:t>
          </a:r>
          <a:r>
            <a:rPr lang="es-E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APBD</a:t>
          </a:r>
          <a:endParaRPr lang="en-US" sz="1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Koordinasi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Penyusunan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Regulasi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serta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Kebijakan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Bidang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Anggaran</a:t>
          </a:r>
          <a:endParaRPr lang="en-US" sz="1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Pembinaan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Perencanaan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Penganggaran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Daerah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Pemerintah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Kabupaten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/Kota</a:t>
          </a:r>
          <a:endParaRPr lang="en-US" sz="10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2359773" y="628558"/>
        <a:ext cx="5506136" cy="2241784"/>
      </dsp:txXfrm>
    </dsp:sp>
    <dsp:sp modelId="{D124DE14-9191-4A1B-9DCC-28C6EC9C4C09}">
      <dsp:nvSpPr>
        <dsp:cNvPr id="0" name=""/>
        <dsp:cNvSpPr/>
      </dsp:nvSpPr>
      <dsp:spPr>
        <a:xfrm>
          <a:off x="1238880" y="2870343"/>
          <a:ext cx="2241784" cy="224178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0AB3DF8-F6A5-4087-9ED5-C2A089BD51CA}">
      <dsp:nvSpPr>
        <dsp:cNvPr id="0" name=""/>
        <dsp:cNvSpPr/>
      </dsp:nvSpPr>
      <dsp:spPr>
        <a:xfrm>
          <a:off x="2359773" y="3850686"/>
          <a:ext cx="5506136" cy="151017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i="0" u="non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Penunjang</a:t>
          </a:r>
          <a:r>
            <a:rPr lang="en-US" sz="1400" b="1" i="0" u="non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en-US" sz="1400" b="1" i="0" u="non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Urusan</a:t>
          </a:r>
          <a:r>
            <a:rPr lang="en-US" sz="1400" b="1" i="0" u="non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en-US" sz="1400" b="1" i="0" u="non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Kewenangan</a:t>
          </a:r>
          <a:r>
            <a:rPr lang="en-US" sz="1400" b="1" i="0" u="non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en-US" sz="1400" b="1" i="0" u="non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Pengelolaan</a:t>
          </a:r>
          <a:r>
            <a:rPr lang="en-US" sz="1400" b="1" i="0" u="non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en-US" sz="1400" b="1" i="0" u="non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Keuangan</a:t>
          </a:r>
          <a:r>
            <a:rPr lang="en-US" sz="1400" b="1" i="0" u="non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 Daerah</a:t>
          </a:r>
          <a:r>
            <a:rPr lang="en-US" sz="1000" b="1" i="0" u="none" kern="1200" dirty="0" smtClean="0">
              <a:latin typeface="Arial" pitchFamily="34" charset="0"/>
              <a:cs typeface="Arial" pitchFamily="34" charset="0"/>
            </a:rPr>
            <a:t>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i="0" u="none" kern="1200" dirty="0" smtClean="0">
            <a:latin typeface="Arial" pitchFamily="34" charset="0"/>
            <a:cs typeface="Arial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0" u="none" kern="1200" dirty="0" err="1" smtClean="0">
              <a:latin typeface="Arial" pitchFamily="34" charset="0"/>
              <a:cs typeface="Arial" pitchFamily="34" charset="0"/>
            </a:rPr>
            <a:t>Sebelum</a:t>
          </a:r>
          <a:r>
            <a:rPr lang="en-US" sz="1000" b="1" i="0" u="none" kern="1200" dirty="0" smtClean="0">
              <a:latin typeface="Arial" pitchFamily="34" charset="0"/>
              <a:cs typeface="Arial" pitchFamily="34" charset="0"/>
            </a:rPr>
            <a:t>  : </a:t>
          </a:r>
          <a:r>
            <a:rPr lang="en-US" sz="1000" b="1" i="0" u="none" kern="1200" dirty="0" err="1" smtClean="0">
              <a:latin typeface="Arial" pitchFamily="34" charset="0"/>
              <a:cs typeface="Arial" pitchFamily="34" charset="0"/>
            </a:rPr>
            <a:t>Rp</a:t>
          </a:r>
          <a:r>
            <a:rPr lang="en-US" sz="1000" b="1" i="0" u="none" kern="1200" dirty="0" smtClean="0">
              <a:latin typeface="Arial" pitchFamily="34" charset="0"/>
              <a:cs typeface="Arial" pitchFamily="34" charset="0"/>
            </a:rPr>
            <a:t>.  </a:t>
          </a:r>
          <a:r>
            <a:rPr lang="en-US" sz="1000" b="1" i="0" u="none" strike="noStrike" kern="1200" dirty="0" smtClean="0">
              <a:effectLst/>
              <a:latin typeface="Arial" pitchFamily="34" charset="0"/>
              <a:cs typeface="Arial" pitchFamily="34" charset="0"/>
            </a:rPr>
            <a:t>431.774.000.360,00</a:t>
          </a:r>
          <a:endParaRPr lang="en-US" sz="1000" b="1" i="0" u="none" strike="noStrike" kern="1200" dirty="0" smtClean="0">
            <a:effectLst/>
            <a:latin typeface="Arial" pitchFamily="34" charset="0"/>
            <a:cs typeface="Arial" pitchFamily="34" charset="0"/>
          </a:endParaRP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0" u="none" strike="noStrike" kern="1200" dirty="0" err="1" smtClean="0">
              <a:effectLst/>
              <a:latin typeface="Arial" pitchFamily="34" charset="0"/>
              <a:cs typeface="Arial" pitchFamily="34" charset="0"/>
            </a:rPr>
            <a:t>Sesudah</a:t>
          </a:r>
          <a:r>
            <a:rPr lang="en-US" sz="1000" b="1" i="0" u="none" strike="noStrike" kern="1200" dirty="0" smtClean="0">
              <a:effectLst/>
              <a:latin typeface="Arial" pitchFamily="34" charset="0"/>
              <a:cs typeface="Arial" pitchFamily="34" charset="0"/>
            </a:rPr>
            <a:t>  : </a:t>
          </a:r>
          <a:r>
            <a:rPr lang="en-US" sz="1000" b="1" i="0" u="none" strike="noStrike" kern="1200" dirty="0" err="1" smtClean="0">
              <a:effectLst/>
              <a:latin typeface="Arial" pitchFamily="34" charset="0"/>
              <a:cs typeface="Arial" pitchFamily="34" charset="0"/>
            </a:rPr>
            <a:t>Rp</a:t>
          </a:r>
          <a:r>
            <a:rPr lang="en-US" sz="1000" b="1" i="0" u="none" strike="noStrike" kern="1200" dirty="0" smtClean="0">
              <a:effectLst/>
              <a:latin typeface="Arial" pitchFamily="34" charset="0"/>
              <a:cs typeface="Arial" pitchFamily="34" charset="0"/>
            </a:rPr>
            <a:t>.  430.964.000.360,00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i="0" u="none" kern="1200" dirty="0" err="1" smtClean="0">
              <a:latin typeface="Arial" pitchFamily="34" charset="0"/>
              <a:cs typeface="Arial" pitchFamily="34" charset="0"/>
            </a:rPr>
            <a:t>Selisih</a:t>
          </a:r>
          <a:r>
            <a:rPr lang="en-US" sz="1000" b="0" i="0" u="none" kern="1200" dirty="0" smtClean="0">
              <a:latin typeface="Arial" pitchFamily="34" charset="0"/>
              <a:cs typeface="Arial" pitchFamily="34" charset="0"/>
            </a:rPr>
            <a:t>       : (</a:t>
          </a:r>
          <a:r>
            <a:rPr lang="en-US" sz="1000" b="0" i="0" u="none" kern="1200" dirty="0" err="1" smtClean="0">
              <a:latin typeface="Arial" pitchFamily="34" charset="0"/>
              <a:cs typeface="Arial" pitchFamily="34" charset="0"/>
            </a:rPr>
            <a:t>Rp</a:t>
          </a:r>
          <a:r>
            <a:rPr lang="en-US" sz="1000" b="0" i="0" u="none" kern="1200" dirty="0" smtClean="0">
              <a:latin typeface="Arial" pitchFamily="34" charset="0"/>
              <a:cs typeface="Arial" pitchFamily="34" charset="0"/>
            </a:rPr>
            <a:t>.       810.000.000,00) </a:t>
          </a:r>
          <a:endParaRPr lang="en-US" sz="1000" b="0" i="0" u="none" kern="1200" dirty="0" smtClean="0">
            <a:latin typeface="Arial" pitchFamily="34" charset="0"/>
            <a:cs typeface="Arial" pitchFamily="34" charset="0"/>
          </a:endParaRPr>
        </a:p>
        <a:p>
          <a:pPr lvl="0" algn="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Analisis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Perencanaan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Penyaluran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Bantuan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Keuangan</a:t>
          </a:r>
          <a:endParaRPr lang="en-US" sz="1000" b="1" i="0" u="none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Pengelolaan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Dana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Darurat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dan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Mendesak</a:t>
          </a:r>
          <a:endParaRPr lang="en-US" sz="1000" b="1" i="0" u="none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lvl="0" algn="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Pengelolaan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Dana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bagi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Hasil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000" b="1" i="0" u="none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Kabupaten</a:t>
          </a:r>
          <a:r>
            <a:rPr lang="en-US" sz="1000" b="1" i="0" u="none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/Kota</a:t>
          </a:r>
          <a:endParaRPr lang="en-US" sz="10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2359773" y="3850686"/>
        <a:ext cx="5506136" cy="151017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4F0DE-C8D9-4540-A64D-D3A7D3C50971}">
      <dsp:nvSpPr>
        <dsp:cNvPr id="0" name=""/>
        <dsp:cNvSpPr/>
      </dsp:nvSpPr>
      <dsp:spPr>
        <a:xfrm>
          <a:off x="0" y="580401"/>
          <a:ext cx="5061521" cy="5061521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D750C1-29E7-4687-A16E-205C32FAD0CB}">
      <dsp:nvSpPr>
        <dsp:cNvPr id="0" name=""/>
        <dsp:cNvSpPr/>
      </dsp:nvSpPr>
      <dsp:spPr>
        <a:xfrm>
          <a:off x="2530760" y="580401"/>
          <a:ext cx="5905108" cy="506152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u="none" strike="noStrik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Koordinasi</a:t>
          </a:r>
          <a:r>
            <a:rPr lang="en-US" sz="1600" b="1" i="0" u="none" strike="noStrik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 </a:t>
          </a:r>
          <a:r>
            <a:rPr lang="en-US" sz="1600" b="1" i="0" u="none" strike="noStrik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dan</a:t>
          </a:r>
          <a:r>
            <a:rPr lang="en-US" sz="1600" b="1" i="0" u="none" strike="noStrik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 </a:t>
          </a:r>
          <a:r>
            <a:rPr lang="en-US" sz="1600" b="1" i="0" u="none" strike="noStrik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Pengelolaan</a:t>
          </a:r>
          <a:r>
            <a:rPr lang="en-US" sz="1600" b="1" i="0" u="none" strike="noStrik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 </a:t>
          </a:r>
          <a:r>
            <a:rPr lang="en-US" sz="1600" b="1" i="0" u="none" strike="noStrik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Perbendaharaan</a:t>
          </a:r>
          <a:r>
            <a:rPr lang="en-US" sz="1600" b="1" i="0" u="none" strike="noStrik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 Daerah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u="none" strike="noStrik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i="0" u="none" strike="noStrike" kern="1200" dirty="0" err="1" smtClean="0">
              <a:solidFill>
                <a:srgbClr val="000000"/>
              </a:solidFill>
              <a:effectLst/>
              <a:latin typeface="Arial"/>
            </a:rPr>
            <a:t>Sebelum</a:t>
          </a:r>
          <a:r>
            <a:rPr lang="en-US" sz="1200" b="1" i="0" u="none" strike="noStrike" kern="1200" dirty="0" smtClean="0">
              <a:solidFill>
                <a:srgbClr val="000000"/>
              </a:solidFill>
              <a:effectLst/>
              <a:latin typeface="Arial"/>
            </a:rPr>
            <a:t>  : </a:t>
          </a:r>
          <a:r>
            <a:rPr lang="en-US" sz="1200" b="1" i="0" u="none" strike="noStrike" kern="1200" dirty="0" err="1" smtClean="0">
              <a:solidFill>
                <a:srgbClr val="000000"/>
              </a:solidFill>
              <a:effectLst/>
              <a:latin typeface="Arial"/>
            </a:rPr>
            <a:t>Rp</a:t>
          </a:r>
          <a:r>
            <a:rPr lang="en-US" sz="1200" b="1" i="0" u="none" strike="noStrike" kern="1200" dirty="0" smtClean="0">
              <a:solidFill>
                <a:srgbClr val="000000"/>
              </a:solidFill>
              <a:effectLst/>
              <a:latin typeface="Arial"/>
            </a:rPr>
            <a:t>. 268.716.400,00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i="0" u="none" strike="noStrike" kern="1200" dirty="0" err="1" smtClean="0">
              <a:solidFill>
                <a:srgbClr val="000000"/>
              </a:solidFill>
              <a:effectLst/>
              <a:latin typeface="Arial"/>
            </a:rPr>
            <a:t>Sesudah</a:t>
          </a:r>
          <a:r>
            <a:rPr lang="en-US" sz="1200" b="1" i="0" u="none" strike="noStrike" kern="1200" dirty="0" smtClean="0">
              <a:solidFill>
                <a:srgbClr val="000000"/>
              </a:solidFill>
              <a:effectLst/>
              <a:latin typeface="Arial"/>
            </a:rPr>
            <a:t>  : </a:t>
          </a:r>
          <a:r>
            <a:rPr lang="en-US" sz="1200" b="1" i="0" u="none" strike="noStrike" kern="1200" dirty="0" err="1" smtClean="0">
              <a:solidFill>
                <a:srgbClr val="000000"/>
              </a:solidFill>
              <a:effectLst/>
              <a:latin typeface="Arial"/>
            </a:rPr>
            <a:t>Rp</a:t>
          </a:r>
          <a:r>
            <a:rPr lang="en-US" sz="1200" b="1" i="0" u="none" strike="noStrike" kern="1200" dirty="0" smtClean="0">
              <a:solidFill>
                <a:srgbClr val="000000"/>
              </a:solidFill>
              <a:effectLst/>
              <a:latin typeface="Arial"/>
            </a:rPr>
            <a:t>. </a:t>
          </a:r>
          <a:r>
            <a:rPr lang="en-US" sz="1200" b="1" i="0" u="none" strike="noStrike" kern="1200" dirty="0" smtClean="0">
              <a:solidFill>
                <a:srgbClr val="000000"/>
              </a:solidFill>
              <a:effectLst/>
              <a:latin typeface="Arial"/>
            </a:rPr>
            <a:t>201.139.966,00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err="1" smtClean="0"/>
            <a:t>Selisih</a:t>
          </a:r>
          <a:r>
            <a:rPr lang="en-US" sz="1200" b="0" i="0" u="none" kern="1200" dirty="0" smtClean="0"/>
            <a:t>          : (</a:t>
          </a:r>
          <a:r>
            <a:rPr lang="en-US" sz="1200" b="0" i="0" u="none" kern="1200" dirty="0" err="1" smtClean="0"/>
            <a:t>Rp</a:t>
          </a:r>
          <a:r>
            <a:rPr lang="en-US" sz="1200" b="0" i="0" u="none" kern="1200" dirty="0" smtClean="0"/>
            <a:t>.      67.576.434,00 )</a:t>
          </a:r>
          <a:endParaRPr lang="en-US" sz="1200" b="1" i="0" u="none" strike="noStrike" kern="1200" dirty="0" smtClean="0">
            <a:solidFill>
              <a:srgbClr val="000000"/>
            </a:solidFill>
            <a:effectLst/>
            <a:latin typeface="Arial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i="0" u="none" strike="noStrike" kern="1200" dirty="0" smtClean="0">
            <a:solidFill>
              <a:srgbClr val="000000"/>
            </a:solidFill>
            <a:effectLst/>
            <a:latin typeface="Arial"/>
          </a:endParaRPr>
        </a:p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Koordinasi dan Pengelolaan Kas Daerah</a:t>
          </a:r>
          <a:endParaRPr lang="en-US" sz="1200" b="0" i="0" u="none" strike="noStrike" kern="1200" dirty="0" smtClean="0">
            <a:solidFill>
              <a:srgbClr val="002060"/>
            </a:solidFill>
            <a:effectLst/>
            <a:latin typeface="Arial"/>
          </a:endParaRPr>
        </a:p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Koordinasi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Penyusunan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Laporan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Realisasi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Penerimaan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Pengeluaran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Kas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Daerah,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Laporan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Aliran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Kas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,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Pelaksanaan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Pemungutan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/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Pemotongan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Penyetoran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Perhitungan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Fihak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Ketiga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(PFK)</a:t>
          </a:r>
        </a:p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Koordinasi, Fasilitasi, Asistensi, Sinkronisasi, Supervisi, Monitoring dan Evaluasi Pengelolaan Dana Perimbangan dan Dana Transfer Lainnya</a:t>
          </a:r>
          <a:endParaRPr lang="en-US" sz="1200" b="0" i="0" u="none" strike="noStrike" kern="1200" dirty="0" smtClean="0">
            <a:solidFill>
              <a:srgbClr val="002060"/>
            </a:solidFill>
            <a:effectLst/>
            <a:latin typeface="Arial"/>
          </a:endParaRPr>
        </a:p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Pembinaan Penatausahaan Keuangan Pemerintah Kabupaten/Kota</a:t>
          </a:r>
          <a:endParaRPr lang="en-US" sz="1200" b="0" i="0" u="none" strike="noStrike" kern="1200" dirty="0" smtClean="0">
            <a:solidFill>
              <a:srgbClr val="002060"/>
            </a:solidFill>
            <a:effectLst/>
            <a:latin typeface="Arial"/>
          </a:endParaRPr>
        </a:p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Penyiapan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,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Pelaksanaan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Pengendalian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Penerbitan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Anggaran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Kas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SPD</a:t>
          </a:r>
        </a:p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Penyusunan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Petunjuk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Teknis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Administrasi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Keuangan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yang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Berkaitan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dengan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Penerimaan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Pengeluaran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Kas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serta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Penatausahaan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Pertanggungjawaban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Sub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Kegiatan</a:t>
          </a:r>
          <a:endParaRPr lang="en-US" sz="1200" b="0" i="0" u="none" strike="noStrike" kern="1200" dirty="0" smtClean="0">
            <a:solidFill>
              <a:srgbClr val="002060"/>
            </a:solidFill>
            <a:effectLst/>
            <a:latin typeface="Arial"/>
          </a:endParaRPr>
        </a:p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Rekonsiliasi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Data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Penerimaan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Pengeluaran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Kas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serta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Pemungutan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Pemotongan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atas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SP2D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dengan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Instansi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Arial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Arial"/>
            </a:rPr>
            <a:t>Terkait</a:t>
          </a:r>
          <a:endParaRPr lang="en-US" sz="1200" b="0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2530760" y="580401"/>
        <a:ext cx="5905108" cy="506152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4F0DE-C8D9-4540-A64D-D3A7D3C50971}">
      <dsp:nvSpPr>
        <dsp:cNvPr id="0" name=""/>
        <dsp:cNvSpPr/>
      </dsp:nvSpPr>
      <dsp:spPr>
        <a:xfrm>
          <a:off x="0" y="580401"/>
          <a:ext cx="5061521" cy="5061521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D750C1-29E7-4687-A16E-205C32FAD0CB}">
      <dsp:nvSpPr>
        <dsp:cNvPr id="0" name=""/>
        <dsp:cNvSpPr/>
      </dsp:nvSpPr>
      <dsp:spPr>
        <a:xfrm>
          <a:off x="2530760" y="580401"/>
          <a:ext cx="5905108" cy="506152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b="1" i="0" u="none" strike="noStrik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rPr>
            <a:t>Koordinasi dan Pelaksanaan Akuntansi dan Pelaporan Keuangan Daerah</a:t>
          </a:r>
          <a:r>
            <a:rPr lang="fi-FI" sz="1200" b="1" i="0" u="none" strike="noStrike" kern="1200" dirty="0" smtClean="0">
              <a:effectLst/>
              <a:latin typeface="Calibri"/>
            </a:rPr>
            <a:t>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200" b="1" i="0" u="none" strike="noStrike" kern="1200" dirty="0" smtClean="0">
            <a:effectLst/>
            <a:latin typeface="Calibri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1" i="0" u="none" strike="noStrike" kern="1200" dirty="0" smtClean="0">
              <a:effectLst/>
              <a:latin typeface="Calibri"/>
            </a:rPr>
            <a:t>Sebelum: Rp. </a:t>
          </a:r>
          <a:r>
            <a:rPr lang="en-US" sz="1200" b="1" i="0" u="none" strike="noStrike" kern="1200" dirty="0" smtClean="0">
              <a:effectLst/>
              <a:latin typeface="Calibri"/>
            </a:rPr>
            <a:t>586.123.020,00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i="0" u="none" strike="noStrike" kern="1200" dirty="0" err="1" smtClean="0">
              <a:effectLst/>
              <a:latin typeface="Calibri"/>
            </a:rPr>
            <a:t>Sesudah</a:t>
          </a:r>
          <a:r>
            <a:rPr lang="en-US" sz="1200" b="1" i="0" u="none" strike="noStrike" kern="1200" dirty="0" smtClean="0">
              <a:effectLst/>
              <a:latin typeface="Calibri"/>
            </a:rPr>
            <a:t> : </a:t>
          </a:r>
          <a:r>
            <a:rPr lang="en-US" sz="1200" b="1" i="0" u="none" strike="noStrike" kern="1200" dirty="0" err="1" smtClean="0">
              <a:effectLst/>
              <a:latin typeface="Calibri"/>
            </a:rPr>
            <a:t>Rp</a:t>
          </a:r>
          <a:r>
            <a:rPr lang="en-US" sz="1200" b="1" i="0" u="none" strike="noStrike" kern="1200" dirty="0" smtClean="0">
              <a:effectLst/>
              <a:latin typeface="Calibri"/>
            </a:rPr>
            <a:t>. 260.592.420,00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err="1" smtClean="0"/>
            <a:t>Selisih</a:t>
          </a:r>
          <a:r>
            <a:rPr lang="en-US" sz="1200" b="0" i="0" u="none" kern="1200" dirty="0" smtClean="0"/>
            <a:t>      : (Rp.325.530.600,00)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 </a:t>
          </a:r>
          <a:endParaRPr lang="en-US" sz="1200" b="0" i="0" u="none" strike="noStrike" kern="1200" dirty="0" smtClean="0">
            <a:effectLst/>
            <a:latin typeface="Calibri"/>
          </a:endParaRPr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Konsolidasi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Laporan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Keuangan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SKPD, BLUD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Laporan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Keuangan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Pemerintah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Daerah</a:t>
          </a:r>
          <a:endParaRPr lang="en-US" sz="1200" b="0" i="0" u="none" strike="noStrike" kern="1200" dirty="0" smtClean="0">
            <a:solidFill>
              <a:srgbClr val="002060"/>
            </a:solidFill>
            <a:effectLst/>
            <a:latin typeface="Arial"/>
          </a:endParaRPr>
        </a:p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Koordinasi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Penyusunan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Rancangan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Peraturan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Daerah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tentang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Pertanggungjawaban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Pelaksanaan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APBD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Kabupaten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/Kota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Rancangan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Peraturan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Kepala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Daerah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tentang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Penjabaran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Pertanggungjawaban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Pelaksanaan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APBD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Kabupaten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/Kota</a:t>
          </a:r>
          <a:endParaRPr lang="en-US" sz="1200" b="0" i="0" u="none" strike="noStrike" kern="1200" dirty="0" smtClean="0">
            <a:solidFill>
              <a:srgbClr val="002060"/>
            </a:solidFill>
            <a:effectLst/>
            <a:latin typeface="Arial"/>
          </a:endParaRPr>
        </a:p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Koordinasi Pelaksanaan Akuntansi Penerimaan dan Pengeluaran Kas Daerah</a:t>
          </a:r>
          <a:endParaRPr lang="en-US" sz="1200" b="0" i="0" u="none" strike="noStrike" kern="1200" dirty="0" smtClean="0">
            <a:solidFill>
              <a:srgbClr val="002060"/>
            </a:solidFill>
            <a:effectLst/>
            <a:latin typeface="Arial"/>
          </a:endParaRPr>
        </a:p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Koordinasi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Sinkronisasi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Penyelesaian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Tuntutan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Perbendaharaan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Tuntutan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Kerugian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Daerah</a:t>
          </a:r>
          <a:endParaRPr lang="en-US" sz="1200" b="0" i="0" u="none" strike="noStrike" kern="1200" dirty="0" smtClean="0">
            <a:solidFill>
              <a:srgbClr val="002060"/>
            </a:solidFill>
            <a:effectLst/>
            <a:latin typeface="Arial"/>
          </a:endParaRPr>
        </a:p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Pembinaan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Akuntansi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Pelaporan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Pertanggungjawaban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Pemerintah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Kabupaten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/Kota</a:t>
          </a:r>
          <a:endParaRPr lang="en-US" sz="1200" b="0" i="0" u="none" strike="noStrike" kern="1200" dirty="0" smtClean="0">
            <a:solidFill>
              <a:srgbClr val="002060"/>
            </a:solidFill>
            <a:effectLst/>
            <a:latin typeface="Arial"/>
          </a:endParaRPr>
        </a:p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Pembinaan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Pengelolaan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Keuangan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BLUD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Kabupaten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/Kota</a:t>
          </a:r>
          <a:endParaRPr lang="en-US" sz="1200" b="0" i="0" u="none" strike="noStrike" kern="1200" dirty="0" smtClean="0">
            <a:solidFill>
              <a:srgbClr val="002060"/>
            </a:solidFill>
            <a:effectLst/>
            <a:latin typeface="Arial"/>
          </a:endParaRPr>
        </a:p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Penyusunan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Kebijakan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Panduan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Teknis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Operasional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Penyelenggaraan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Akuntansi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Pemerintah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Daerah</a:t>
          </a:r>
          <a:endParaRPr lang="en-US" sz="1200" b="0" i="0" u="none" strike="noStrike" kern="1200" dirty="0" smtClean="0">
            <a:solidFill>
              <a:srgbClr val="002060"/>
            </a:solidFill>
            <a:effectLst/>
            <a:latin typeface="Arial"/>
          </a:endParaRPr>
        </a:p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Penyusunan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Tanggapan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/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Tindak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Lanjut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Terhadap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LHP BPK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atas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Laporan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Pertanggungjawaban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Pelaksanaan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APBD</a:t>
          </a:r>
          <a:endParaRPr lang="en-US" sz="1200" b="0" i="0" u="none" strike="noStrike" kern="1200" dirty="0" smtClean="0">
            <a:solidFill>
              <a:srgbClr val="002060"/>
            </a:solidFill>
            <a:effectLst/>
            <a:latin typeface="Arial"/>
          </a:endParaRPr>
        </a:p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Rekonsiliasi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Verifikasi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Aset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Kewajiban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Ekuitas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Pendapatan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Belanja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Pembiayaan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,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Pendapatan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-LO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dan</a:t>
          </a:r>
          <a:r>
            <a:rPr lang="en-US" sz="1200" b="0" i="0" u="none" strike="noStrike" kern="1200" dirty="0" smtClean="0">
              <a:solidFill>
                <a:srgbClr val="002060"/>
              </a:solidFill>
              <a:effectLst/>
              <a:latin typeface="Calibri"/>
            </a:rPr>
            <a:t> </a:t>
          </a:r>
          <a:r>
            <a:rPr lang="en-US" sz="1200" b="0" i="0" u="none" strike="noStrike" kern="1200" dirty="0" err="1" smtClean="0">
              <a:solidFill>
                <a:srgbClr val="002060"/>
              </a:solidFill>
              <a:effectLst/>
              <a:latin typeface="Calibri"/>
            </a:rPr>
            <a:t>Beban</a:t>
          </a:r>
          <a:endParaRPr lang="en-US" sz="1200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2530760" y="580401"/>
        <a:ext cx="5905108" cy="506152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4F0DE-C8D9-4540-A64D-D3A7D3C50971}">
      <dsp:nvSpPr>
        <dsp:cNvPr id="0" name=""/>
        <dsp:cNvSpPr/>
      </dsp:nvSpPr>
      <dsp:spPr>
        <a:xfrm>
          <a:off x="0" y="580401"/>
          <a:ext cx="5061521" cy="5061521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D750C1-29E7-4687-A16E-205C32FAD0CB}">
      <dsp:nvSpPr>
        <dsp:cNvPr id="0" name=""/>
        <dsp:cNvSpPr/>
      </dsp:nvSpPr>
      <dsp:spPr>
        <a:xfrm>
          <a:off x="2530760" y="605354"/>
          <a:ext cx="5905108" cy="506152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u="none" strike="noStrik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Pengelolaan</a:t>
          </a:r>
          <a:r>
            <a:rPr lang="en-US" sz="1600" b="1" i="0" u="none" strike="noStrik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 </a:t>
          </a:r>
          <a:r>
            <a:rPr lang="en-US" sz="1600" b="1" i="0" u="none" strike="noStrik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Barang</a:t>
          </a:r>
          <a:r>
            <a:rPr lang="en-US" sz="1600" b="1" i="0" u="none" strike="noStrik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 </a:t>
          </a:r>
          <a:r>
            <a:rPr lang="en-US" sz="1600" b="1" i="0" u="none" strike="noStrike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Milik</a:t>
          </a:r>
          <a:r>
            <a:rPr lang="en-US" sz="1600" b="1" i="0" u="none" strike="noStrike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rPr>
            <a:t> Daerah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i="0" u="none" strike="noStrike" kern="1200" dirty="0" smtClean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i="0" u="none" strike="noStrike" kern="1200" dirty="0" err="1" smtClean="0">
              <a:solidFill>
                <a:srgbClr val="000000"/>
              </a:solidFill>
              <a:effectLst/>
              <a:latin typeface="Arial"/>
            </a:rPr>
            <a:t>Sebelum</a:t>
          </a:r>
          <a:r>
            <a:rPr lang="en-US" sz="1200" b="1" i="0" u="none" strike="noStrike" kern="1200" dirty="0" smtClean="0">
              <a:solidFill>
                <a:srgbClr val="000000"/>
              </a:solidFill>
              <a:effectLst/>
              <a:latin typeface="Arial"/>
            </a:rPr>
            <a:t>: </a:t>
          </a:r>
          <a:r>
            <a:rPr lang="en-US" sz="1200" b="1" i="0" u="none" strike="noStrike" kern="1200" dirty="0" err="1" smtClean="0">
              <a:solidFill>
                <a:srgbClr val="000000"/>
              </a:solidFill>
              <a:effectLst/>
              <a:latin typeface="Arial"/>
            </a:rPr>
            <a:t>Rp</a:t>
          </a:r>
          <a:r>
            <a:rPr lang="en-US" sz="1200" b="1" i="0" u="none" strike="noStrike" kern="1200" dirty="0" smtClean="0">
              <a:solidFill>
                <a:srgbClr val="000000"/>
              </a:solidFill>
              <a:effectLst/>
              <a:latin typeface="Arial"/>
            </a:rPr>
            <a:t>. 1.687.069.752,00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i="0" u="none" strike="noStrike" kern="1200" dirty="0" err="1" smtClean="0">
              <a:solidFill>
                <a:srgbClr val="000000"/>
              </a:solidFill>
              <a:effectLst/>
              <a:latin typeface="Arial"/>
            </a:rPr>
            <a:t>Sesudah</a:t>
          </a:r>
          <a:r>
            <a:rPr lang="en-US" sz="1200" b="1" i="0" u="none" strike="noStrike" kern="1200" dirty="0" smtClean="0">
              <a:solidFill>
                <a:srgbClr val="000000"/>
              </a:solidFill>
              <a:effectLst/>
              <a:latin typeface="Arial"/>
            </a:rPr>
            <a:t>: </a:t>
          </a:r>
          <a:r>
            <a:rPr lang="en-US" sz="1200" b="1" i="0" u="none" strike="noStrike" kern="1200" dirty="0" err="1" smtClean="0">
              <a:solidFill>
                <a:srgbClr val="000000"/>
              </a:solidFill>
              <a:effectLst/>
              <a:latin typeface="Arial"/>
            </a:rPr>
            <a:t>Rp</a:t>
          </a:r>
          <a:r>
            <a:rPr lang="en-US" sz="1200" b="1" i="0" u="none" strike="noStrike" kern="1200" dirty="0" smtClean="0">
              <a:solidFill>
                <a:srgbClr val="000000"/>
              </a:solidFill>
              <a:effectLst/>
              <a:latin typeface="Arial"/>
            </a:rPr>
            <a:t>. </a:t>
          </a:r>
          <a:r>
            <a:rPr lang="en-US" sz="1200" b="1" i="0" u="none" strike="noStrike" kern="1200" dirty="0" smtClean="0">
              <a:solidFill>
                <a:srgbClr val="000000"/>
              </a:solidFill>
              <a:effectLst/>
              <a:latin typeface="Arial"/>
            </a:rPr>
            <a:t>1.332.726.654,00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strike="noStrike" kern="1200" dirty="0" err="1" smtClean="0">
              <a:solidFill>
                <a:srgbClr val="000000"/>
              </a:solidFill>
              <a:effectLst/>
              <a:latin typeface="Arial"/>
            </a:rPr>
            <a:t>Selisih</a:t>
          </a:r>
          <a:r>
            <a:rPr lang="en-US" sz="1200" b="0" i="0" u="none" strike="noStrike" kern="1200" dirty="0" smtClean="0">
              <a:solidFill>
                <a:srgbClr val="000000"/>
              </a:solidFill>
              <a:effectLst/>
              <a:latin typeface="Arial"/>
            </a:rPr>
            <a:t>    : (</a:t>
          </a:r>
          <a:r>
            <a:rPr lang="en-US" sz="1200" b="0" i="0" u="none" strike="noStrike" kern="1200" dirty="0" err="1" smtClean="0">
              <a:solidFill>
                <a:srgbClr val="000000"/>
              </a:solidFill>
              <a:effectLst/>
              <a:latin typeface="Arial"/>
            </a:rPr>
            <a:t>Rp</a:t>
          </a:r>
          <a:r>
            <a:rPr lang="en-US" sz="1200" b="0" i="0" u="none" strike="noStrike" kern="1200" dirty="0" smtClean="0">
              <a:solidFill>
                <a:srgbClr val="000000"/>
              </a:solidFill>
              <a:effectLst/>
              <a:latin typeface="Arial"/>
            </a:rPr>
            <a:t>. 354.343.098,00)</a:t>
          </a:r>
          <a:endParaRPr lang="en-US" sz="1200" b="0" i="0" u="none" strike="noStrike" kern="1200" dirty="0" smtClean="0">
            <a:solidFill>
              <a:srgbClr val="000000"/>
            </a:solidFill>
            <a:effectLst/>
            <a:latin typeface="Arial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0" i="0" u="none" kern="1200" dirty="0" smtClean="0"/>
        </a:p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u="none" kern="1200" dirty="0" err="1" smtClean="0">
              <a:solidFill>
                <a:srgbClr val="002060"/>
              </a:solidFill>
            </a:rPr>
            <a:t>Optimalisasi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Penggunaan</a:t>
          </a:r>
          <a:r>
            <a:rPr lang="en-US" sz="1400" b="0" i="0" u="none" kern="1200" dirty="0" smtClean="0">
              <a:solidFill>
                <a:srgbClr val="002060"/>
              </a:solidFill>
            </a:rPr>
            <a:t>,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Pemanfaatan</a:t>
          </a:r>
          <a:r>
            <a:rPr lang="en-US" sz="1400" b="0" i="0" u="none" kern="1200" dirty="0" smtClean="0">
              <a:solidFill>
                <a:srgbClr val="002060"/>
              </a:solidFill>
            </a:rPr>
            <a:t>,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Pemindahtanganan</a:t>
          </a:r>
          <a:r>
            <a:rPr lang="en-US" sz="1400" b="0" i="0" u="none" kern="1200" dirty="0" smtClean="0">
              <a:solidFill>
                <a:srgbClr val="002060"/>
              </a:solidFill>
            </a:rPr>
            <a:t>,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Pemusnahan</a:t>
          </a:r>
          <a:r>
            <a:rPr lang="en-US" sz="1400" b="0" i="0" u="none" kern="1200" dirty="0" smtClean="0">
              <a:solidFill>
                <a:srgbClr val="002060"/>
              </a:solidFill>
            </a:rPr>
            <a:t>,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dan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Penghapusan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Barang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Milik</a:t>
          </a:r>
          <a:r>
            <a:rPr lang="en-US" sz="1400" b="0" i="0" u="none" kern="1200" dirty="0" smtClean="0">
              <a:solidFill>
                <a:srgbClr val="002060"/>
              </a:solidFill>
            </a:rPr>
            <a:t> Daerah</a:t>
          </a:r>
        </a:p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u="none" kern="1200" dirty="0" err="1" smtClean="0">
              <a:solidFill>
                <a:srgbClr val="002060"/>
              </a:solidFill>
            </a:rPr>
            <a:t>Penatausahaan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Barang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Milik</a:t>
          </a:r>
          <a:r>
            <a:rPr lang="en-US" sz="1400" b="0" i="0" u="none" kern="1200" dirty="0" smtClean="0">
              <a:solidFill>
                <a:srgbClr val="002060"/>
              </a:solidFill>
            </a:rPr>
            <a:t> Daerah</a:t>
          </a:r>
        </a:p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u="none" kern="1200" dirty="0" err="1" smtClean="0">
              <a:solidFill>
                <a:srgbClr val="002060"/>
              </a:solidFill>
            </a:rPr>
            <a:t>Pengamanan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Barang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Milik</a:t>
          </a:r>
          <a:r>
            <a:rPr lang="en-US" sz="1400" b="0" i="0" u="none" kern="1200" dirty="0" smtClean="0">
              <a:solidFill>
                <a:srgbClr val="002060"/>
              </a:solidFill>
            </a:rPr>
            <a:t> Daerah</a:t>
          </a:r>
        </a:p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u="none" kern="1200" dirty="0" err="1" smtClean="0">
              <a:solidFill>
                <a:srgbClr val="002060"/>
              </a:solidFill>
            </a:rPr>
            <a:t>Penilaian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Barang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Milik</a:t>
          </a:r>
          <a:r>
            <a:rPr lang="en-US" sz="1400" b="0" i="0" u="none" kern="1200" dirty="0" smtClean="0">
              <a:solidFill>
                <a:srgbClr val="002060"/>
              </a:solidFill>
            </a:rPr>
            <a:t> Daerah</a:t>
          </a:r>
        </a:p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u="none" kern="1200" dirty="0" err="1" smtClean="0">
              <a:solidFill>
                <a:srgbClr val="002060"/>
              </a:solidFill>
            </a:rPr>
            <a:t>Penyusunan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Kebijakan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Pengelolaan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Barang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Milik</a:t>
          </a:r>
          <a:r>
            <a:rPr lang="en-US" sz="1400" b="0" i="0" u="none" kern="1200" dirty="0" smtClean="0">
              <a:solidFill>
                <a:srgbClr val="002060"/>
              </a:solidFill>
            </a:rPr>
            <a:t> Daerah</a:t>
          </a:r>
        </a:p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u="none" kern="1200" dirty="0" err="1" smtClean="0">
              <a:solidFill>
                <a:srgbClr val="002060"/>
              </a:solidFill>
            </a:rPr>
            <a:t>Penyusunan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Perencanaan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Kebutuhan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Barang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Milik</a:t>
          </a:r>
          <a:r>
            <a:rPr lang="en-US" sz="1400" b="0" i="0" u="none" kern="1200" dirty="0" smtClean="0">
              <a:solidFill>
                <a:srgbClr val="002060"/>
              </a:solidFill>
            </a:rPr>
            <a:t> Daerah</a:t>
          </a:r>
        </a:p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u="none" kern="1200" dirty="0" err="1" smtClean="0">
              <a:solidFill>
                <a:srgbClr val="002060"/>
              </a:solidFill>
            </a:rPr>
            <a:t>Penyusunan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Standar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Barang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Milik</a:t>
          </a:r>
          <a:r>
            <a:rPr lang="en-US" sz="1400" b="0" i="0" u="none" kern="1200" dirty="0" smtClean="0">
              <a:solidFill>
                <a:srgbClr val="002060"/>
              </a:solidFill>
            </a:rPr>
            <a:t> Daerah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dan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Standar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Kebutuhan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Barang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Milik</a:t>
          </a:r>
          <a:r>
            <a:rPr lang="en-US" sz="1400" b="0" i="0" u="none" kern="1200" dirty="0" smtClean="0">
              <a:solidFill>
                <a:srgbClr val="002060"/>
              </a:solidFill>
            </a:rPr>
            <a:t> Daerah</a:t>
          </a:r>
        </a:p>
        <a:p>
          <a:pPr lvl="0" algn="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u="none" kern="1200" dirty="0" err="1" smtClean="0">
              <a:solidFill>
                <a:srgbClr val="002060"/>
              </a:solidFill>
            </a:rPr>
            <a:t>Penyusunan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Standar</a:t>
          </a:r>
          <a:r>
            <a:rPr lang="en-US" sz="1400" b="0" i="0" u="none" kern="1200" dirty="0" smtClean="0">
              <a:solidFill>
                <a:srgbClr val="002060"/>
              </a:solidFill>
            </a:rPr>
            <a:t> </a:t>
          </a:r>
          <a:r>
            <a:rPr lang="en-US" sz="1400" b="0" i="0" u="none" kern="1200" dirty="0" err="1" smtClean="0">
              <a:solidFill>
                <a:srgbClr val="002060"/>
              </a:solidFill>
            </a:rPr>
            <a:t>Harga</a:t>
          </a:r>
          <a:endParaRPr lang="en-US" sz="1400" b="0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2530760" y="605354"/>
        <a:ext cx="5905108" cy="50615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097170-6FD2-494F-92DB-6112D3449A1D}">
      <dsp:nvSpPr>
        <dsp:cNvPr id="0" name=""/>
        <dsp:cNvSpPr/>
      </dsp:nvSpPr>
      <dsp:spPr>
        <a:xfrm>
          <a:off x="587792" y="0"/>
          <a:ext cx="6661654" cy="229439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3413E7C-C845-4C52-9827-9AAE433B2E0D}">
      <dsp:nvSpPr>
        <dsp:cNvPr id="0" name=""/>
        <dsp:cNvSpPr/>
      </dsp:nvSpPr>
      <dsp:spPr>
        <a:xfrm>
          <a:off x="2296" y="483030"/>
          <a:ext cx="1382231" cy="132833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latin typeface="Arial" pitchFamily="34" charset="0"/>
              <a:cs typeface="Arial" pitchFamily="34" charset="0"/>
            </a:rPr>
            <a:t>DANA TRANSFER BAGI HASIL (DBH)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kern="1200" dirty="0" smtClean="0">
              <a:latin typeface="Arial" pitchFamily="34" charset="0"/>
              <a:cs typeface="Arial" pitchFamily="34" charset="0"/>
            </a:rPr>
            <a:t>: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 95.949.257.000</a:t>
          </a:r>
          <a:endParaRPr lang="en-US" sz="800" kern="1200" dirty="0">
            <a:latin typeface="Arial" pitchFamily="34" charset="0"/>
            <a:cs typeface="Arial" pitchFamily="34" charset="0"/>
          </a:endParaRPr>
        </a:p>
      </dsp:txBody>
      <dsp:txXfrm>
        <a:off x="67140" y="547874"/>
        <a:ext cx="1252543" cy="1198648"/>
      </dsp:txXfrm>
    </dsp:sp>
    <dsp:sp modelId="{FC23A8F9-65FB-4DDA-8836-979EBED7DD93}">
      <dsp:nvSpPr>
        <dsp:cNvPr id="0" name=""/>
        <dsp:cNvSpPr/>
      </dsp:nvSpPr>
      <dsp:spPr>
        <a:xfrm>
          <a:off x="1614900" y="483030"/>
          <a:ext cx="1382231" cy="132833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latin typeface="Arial" pitchFamily="34" charset="0"/>
              <a:cs typeface="Arial" pitchFamily="34" charset="0"/>
            </a:rPr>
            <a:t>DANA ALOKASI UMUM (DAU)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kern="1200" dirty="0" smtClean="0">
              <a:latin typeface="Arial" pitchFamily="34" charset="0"/>
              <a:cs typeface="Arial" pitchFamily="34" charset="0"/>
            </a:rPr>
            <a:t>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 1.184.456.351.000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DAU SPESIFIK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94.639.780.000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DAU NON SPESIFIK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1.089.816.571.000</a:t>
          </a:r>
          <a:endParaRPr lang="en-US" sz="800" kern="1200" dirty="0">
            <a:latin typeface="Arial" pitchFamily="34" charset="0"/>
            <a:cs typeface="Arial" pitchFamily="34" charset="0"/>
          </a:endParaRPr>
        </a:p>
      </dsp:txBody>
      <dsp:txXfrm>
        <a:off x="1679744" y="547874"/>
        <a:ext cx="1252543" cy="1198648"/>
      </dsp:txXfrm>
    </dsp:sp>
    <dsp:sp modelId="{7AEC6F18-0DE7-4ED0-99E7-F5D8E6AE56CB}">
      <dsp:nvSpPr>
        <dsp:cNvPr id="0" name=""/>
        <dsp:cNvSpPr/>
      </dsp:nvSpPr>
      <dsp:spPr>
        <a:xfrm>
          <a:off x="3227504" y="483030"/>
          <a:ext cx="1382231" cy="132833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latin typeface="Arial" pitchFamily="34" charset="0"/>
              <a:cs typeface="Arial" pitchFamily="34" charset="0"/>
            </a:rPr>
            <a:t>DANA ALOKASI KHUSUS (DAK)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kern="1200" dirty="0" smtClean="0">
              <a:latin typeface="Arial" pitchFamily="34" charset="0"/>
              <a:cs typeface="Arial" pitchFamily="34" charset="0"/>
            </a:rPr>
            <a:t>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400.115.540.000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 smtClean="0">
            <a:latin typeface="Arial" pitchFamily="34" charset="0"/>
            <a:cs typeface="Arial" pitchFamily="34" charset="0"/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DAK NON FISIK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382.146.277.000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DAK FISIK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17.969.263.000</a:t>
          </a:r>
          <a:endParaRPr lang="en-US" sz="800" b="0" kern="1200" dirty="0" smtClean="0">
            <a:latin typeface="Arial" pitchFamily="34" charset="0"/>
            <a:cs typeface="Arial" pitchFamily="34" charset="0"/>
          </a:endParaRPr>
        </a:p>
      </dsp:txBody>
      <dsp:txXfrm>
        <a:off x="3292348" y="547874"/>
        <a:ext cx="1252543" cy="1198648"/>
      </dsp:txXfrm>
    </dsp:sp>
    <dsp:sp modelId="{D4F5B9E6-E92D-463B-8920-C31A543ED92F}">
      <dsp:nvSpPr>
        <dsp:cNvPr id="0" name=""/>
        <dsp:cNvSpPr/>
      </dsp:nvSpPr>
      <dsp:spPr>
        <a:xfrm>
          <a:off x="4840107" y="483030"/>
          <a:ext cx="1382231" cy="132833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latin typeface="Arial" pitchFamily="34" charset="0"/>
              <a:cs typeface="Arial" pitchFamily="34" charset="0"/>
            </a:rPr>
            <a:t>INSENTIF FISKAL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kern="1200" dirty="0" smtClean="0">
              <a:latin typeface="Arial" pitchFamily="34" charset="0"/>
              <a:cs typeface="Arial" pitchFamily="34" charset="0"/>
            </a:rPr>
            <a:t>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7.699.226.000</a:t>
          </a:r>
          <a:endParaRPr lang="en-US" sz="800" kern="1200" dirty="0">
            <a:latin typeface="Arial" pitchFamily="34" charset="0"/>
            <a:cs typeface="Arial" pitchFamily="34" charset="0"/>
          </a:endParaRPr>
        </a:p>
      </dsp:txBody>
      <dsp:txXfrm>
        <a:off x="4904951" y="547874"/>
        <a:ext cx="1252543" cy="1198648"/>
      </dsp:txXfrm>
    </dsp:sp>
    <dsp:sp modelId="{0A8B6A4A-C539-45C2-AD1C-7FFB84CEA336}">
      <dsp:nvSpPr>
        <dsp:cNvPr id="0" name=""/>
        <dsp:cNvSpPr/>
      </dsp:nvSpPr>
      <dsp:spPr>
        <a:xfrm>
          <a:off x="6452711" y="483030"/>
          <a:ext cx="1382231" cy="132833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latin typeface="Arial" pitchFamily="34" charset="0"/>
              <a:cs typeface="Arial" pitchFamily="34" charset="0"/>
            </a:rPr>
            <a:t>DANA DESA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>
              <a:latin typeface="Arial" pitchFamily="34" charset="0"/>
              <a:cs typeface="Arial" pitchFamily="34" charset="0"/>
            </a:rPr>
            <a:t>Anggaran</a:t>
          </a:r>
          <a:endParaRPr lang="en-US" sz="800" kern="1200" dirty="0" smtClean="0">
            <a:latin typeface="Arial" pitchFamily="34" charset="0"/>
            <a:cs typeface="Arial" pitchFamily="34" charset="0"/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239.462.348.000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>
            <a:latin typeface="Arial" pitchFamily="34" charset="0"/>
            <a:cs typeface="Arial" pitchFamily="34" charset="0"/>
          </a:endParaRPr>
        </a:p>
      </dsp:txBody>
      <dsp:txXfrm>
        <a:off x="6517555" y="547874"/>
        <a:ext cx="1252543" cy="11986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097170-6FD2-494F-92DB-6112D3449A1D}">
      <dsp:nvSpPr>
        <dsp:cNvPr id="0" name=""/>
        <dsp:cNvSpPr/>
      </dsp:nvSpPr>
      <dsp:spPr>
        <a:xfrm>
          <a:off x="572005" y="0"/>
          <a:ext cx="6482734" cy="18002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3413E7C-C845-4C52-9827-9AAE433B2E0D}">
      <dsp:nvSpPr>
        <dsp:cNvPr id="0" name=""/>
        <dsp:cNvSpPr/>
      </dsp:nvSpPr>
      <dsp:spPr>
        <a:xfrm>
          <a:off x="565389" y="200020"/>
          <a:ext cx="3182799" cy="140015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800" b="1" kern="1200" dirty="0" smtClean="0">
              <a:latin typeface="Arial" pitchFamily="34" charset="0"/>
              <a:cs typeface="Arial" pitchFamily="34" charset="0"/>
            </a:rPr>
            <a:t>PENDAPATAN BAGI HASIL PAJAK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800" kern="1200" noProof="0" dirty="0" smtClean="0">
              <a:latin typeface="Arial" pitchFamily="34" charset="0"/>
              <a:cs typeface="Arial" pitchFamily="34" charset="0"/>
            </a:rPr>
            <a:t>Anggaran: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800" kern="1200" noProof="0" dirty="0" smtClean="0">
              <a:latin typeface="Arial" pitchFamily="34" charset="0"/>
              <a:cs typeface="Arial" pitchFamily="34" charset="0"/>
            </a:rPr>
            <a:t> 99.423.067.859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id-ID" sz="800" kern="1200" noProof="0" dirty="0" smtClean="0">
            <a:latin typeface="Arial" pitchFamily="34" charset="0"/>
            <a:cs typeface="Arial" pitchFamily="34" charset="0"/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800" kern="1200" noProof="0" dirty="0" smtClean="0">
              <a:latin typeface="Arial" pitchFamily="34" charset="0"/>
              <a:cs typeface="Arial" pitchFamily="34" charset="0"/>
            </a:rPr>
            <a:t>Pajak Bahan Bakar Kendaraan Bermotor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800" kern="1200" noProof="0" dirty="0" smtClean="0">
              <a:latin typeface="Arial" pitchFamily="34" charset="0"/>
              <a:cs typeface="Arial" pitchFamily="34" charset="0"/>
            </a:rPr>
            <a:t>40.687.542.246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id-ID" sz="800" kern="1200" noProof="0" dirty="0" smtClean="0">
            <a:latin typeface="Arial" pitchFamily="34" charset="0"/>
            <a:cs typeface="Arial" pitchFamily="34" charset="0"/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800" kern="1200" noProof="0" dirty="0" smtClean="0">
              <a:latin typeface="Arial" pitchFamily="34" charset="0"/>
              <a:cs typeface="Arial" pitchFamily="34" charset="0"/>
            </a:rPr>
            <a:t>Pajak Air Permukaan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800" kern="1200" noProof="0" dirty="0" smtClean="0">
              <a:latin typeface="Arial" pitchFamily="34" charset="0"/>
              <a:cs typeface="Arial" pitchFamily="34" charset="0"/>
            </a:rPr>
            <a:t>631.061.400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id-ID" sz="800" kern="1200" noProof="0" dirty="0" smtClean="0">
            <a:latin typeface="Arial" pitchFamily="34" charset="0"/>
            <a:cs typeface="Arial" pitchFamily="34" charset="0"/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800" kern="1200" noProof="0" dirty="0" smtClean="0">
              <a:latin typeface="Arial" pitchFamily="34" charset="0"/>
              <a:cs typeface="Arial" pitchFamily="34" charset="0"/>
            </a:rPr>
            <a:t>Pajak Rokok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800" kern="1200" noProof="0" dirty="0" smtClean="0">
              <a:latin typeface="Arial" pitchFamily="34" charset="0"/>
              <a:cs typeface="Arial" pitchFamily="34" charset="0"/>
            </a:rPr>
            <a:t>58.104.464.213</a:t>
          </a:r>
          <a:endParaRPr lang="id-ID" sz="800" kern="1200" noProof="0" dirty="0">
            <a:latin typeface="Arial" pitchFamily="34" charset="0"/>
            <a:cs typeface="Arial" pitchFamily="34" charset="0"/>
          </a:endParaRPr>
        </a:p>
      </dsp:txBody>
      <dsp:txXfrm>
        <a:off x="633739" y="268370"/>
        <a:ext cx="3046099" cy="1263459"/>
      </dsp:txXfrm>
    </dsp:sp>
    <dsp:sp modelId="{FC23A8F9-65FB-4DDA-8836-979EBED7DD93}">
      <dsp:nvSpPr>
        <dsp:cNvPr id="0" name=""/>
        <dsp:cNvSpPr/>
      </dsp:nvSpPr>
      <dsp:spPr>
        <a:xfrm>
          <a:off x="4129525" y="540059"/>
          <a:ext cx="2931831" cy="7200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latin typeface="Arial" pitchFamily="34" charset="0"/>
              <a:cs typeface="Arial" pitchFamily="34" charset="0"/>
            </a:rPr>
            <a:t>BANTUAN KEUANGAN DARI PEMERINTAH PROVINSI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kern="1200" dirty="0" smtClean="0">
              <a:latin typeface="Arial" pitchFamily="34" charset="0"/>
              <a:cs typeface="Arial" pitchFamily="34" charset="0"/>
            </a:rPr>
            <a:t>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 2.174.755.500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 smtClean="0">
            <a:latin typeface="Arial" pitchFamily="34" charset="0"/>
            <a:cs typeface="Arial" pitchFamily="34" charset="0"/>
          </a:endParaRPr>
        </a:p>
      </dsp:txBody>
      <dsp:txXfrm>
        <a:off x="4164676" y="575210"/>
        <a:ext cx="2861529" cy="6497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097170-6FD2-494F-92DB-6112D3449A1D}">
      <dsp:nvSpPr>
        <dsp:cNvPr id="0" name=""/>
        <dsp:cNvSpPr/>
      </dsp:nvSpPr>
      <dsp:spPr>
        <a:xfrm>
          <a:off x="540059" y="0"/>
          <a:ext cx="6120680" cy="1800200"/>
        </a:xfrm>
        <a:prstGeom prst="rightArrow">
          <a:avLst/>
        </a:prstGeom>
        <a:solidFill>
          <a:schemeClr val="accent1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3413E7C-C845-4C52-9827-9AAE433B2E0D}">
      <dsp:nvSpPr>
        <dsp:cNvPr id="0" name=""/>
        <dsp:cNvSpPr/>
      </dsp:nvSpPr>
      <dsp:spPr>
        <a:xfrm>
          <a:off x="925713" y="200020"/>
          <a:ext cx="2718078" cy="1400159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800" b="1" kern="1200" dirty="0" smtClean="0">
              <a:latin typeface="Arial" pitchFamily="34" charset="0"/>
              <a:cs typeface="Arial" pitchFamily="34" charset="0"/>
            </a:rPr>
            <a:t>PENDAPATAN BAGI HASIL PAJAK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800" kern="1200" noProof="0" smtClean="0">
              <a:latin typeface="Arial" pitchFamily="34" charset="0"/>
              <a:cs typeface="Arial" pitchFamily="34" charset="0"/>
            </a:rPr>
            <a:t>Anggaran: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800" kern="1200" noProof="0" smtClean="0">
              <a:latin typeface="Arial" pitchFamily="34" charset="0"/>
              <a:cs typeface="Arial" pitchFamily="34" charset="0"/>
            </a:rPr>
            <a:t> 99.423.067.859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id-ID" sz="800" kern="1200" noProof="0" smtClean="0">
            <a:latin typeface="Arial" pitchFamily="34" charset="0"/>
            <a:cs typeface="Arial" pitchFamily="34" charset="0"/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800" kern="1200" noProof="0" smtClean="0">
              <a:latin typeface="Arial" pitchFamily="34" charset="0"/>
              <a:cs typeface="Arial" pitchFamily="34" charset="0"/>
            </a:rPr>
            <a:t>Pajak Bahan Bakar Kendaraan Bermotor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800" kern="1200" noProof="0" smtClean="0">
              <a:latin typeface="Arial" pitchFamily="34" charset="0"/>
              <a:cs typeface="Arial" pitchFamily="34" charset="0"/>
            </a:rPr>
            <a:t>40.687.542.246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id-ID" sz="800" kern="1200" noProof="0" smtClean="0">
            <a:latin typeface="Arial" pitchFamily="34" charset="0"/>
            <a:cs typeface="Arial" pitchFamily="34" charset="0"/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800" kern="1200" noProof="0" smtClean="0">
              <a:latin typeface="Arial" pitchFamily="34" charset="0"/>
              <a:cs typeface="Arial" pitchFamily="34" charset="0"/>
            </a:rPr>
            <a:t>Pajak Air Permukaan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800" kern="1200" noProof="0" smtClean="0">
              <a:latin typeface="Arial" pitchFamily="34" charset="0"/>
              <a:cs typeface="Arial" pitchFamily="34" charset="0"/>
            </a:rPr>
            <a:t>631.061.400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id-ID" sz="800" kern="1200" noProof="0" smtClean="0">
            <a:latin typeface="Arial" pitchFamily="34" charset="0"/>
            <a:cs typeface="Arial" pitchFamily="34" charset="0"/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800" kern="1200" noProof="0" smtClean="0">
              <a:latin typeface="Arial" pitchFamily="34" charset="0"/>
              <a:cs typeface="Arial" pitchFamily="34" charset="0"/>
            </a:rPr>
            <a:t>Pajak Rokok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800" kern="1200" noProof="0" smtClean="0">
              <a:latin typeface="Arial" pitchFamily="34" charset="0"/>
              <a:cs typeface="Arial" pitchFamily="34" charset="0"/>
            </a:rPr>
            <a:t>58.104.464.213</a:t>
          </a:r>
          <a:endParaRPr lang="id-ID" sz="800" kern="1200" noProof="0">
            <a:latin typeface="Arial" pitchFamily="34" charset="0"/>
            <a:cs typeface="Arial" pitchFamily="34" charset="0"/>
          </a:endParaRPr>
        </a:p>
      </dsp:txBody>
      <dsp:txXfrm>
        <a:off x="994063" y="268370"/>
        <a:ext cx="2581378" cy="1263459"/>
      </dsp:txXfrm>
    </dsp:sp>
    <dsp:sp modelId="{FC23A8F9-65FB-4DDA-8836-979EBED7DD93}">
      <dsp:nvSpPr>
        <dsp:cNvPr id="0" name=""/>
        <dsp:cNvSpPr/>
      </dsp:nvSpPr>
      <dsp:spPr>
        <a:xfrm>
          <a:off x="4003832" y="540059"/>
          <a:ext cx="2271254" cy="72008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361437"/>
                <a:satOff val="-7560"/>
                <a:lumOff val="42063"/>
                <a:alphaOff val="0"/>
                <a:tint val="50000"/>
                <a:satMod val="300000"/>
              </a:schemeClr>
            </a:gs>
            <a:gs pos="35000">
              <a:schemeClr val="accent1">
                <a:shade val="50000"/>
                <a:hueOff val="361437"/>
                <a:satOff val="-7560"/>
                <a:lumOff val="42063"/>
                <a:alphaOff val="0"/>
                <a:tint val="37000"/>
                <a:satMod val="300000"/>
              </a:schemeClr>
            </a:gs>
            <a:gs pos="100000">
              <a:schemeClr val="accent1">
                <a:shade val="50000"/>
                <a:hueOff val="361437"/>
                <a:satOff val="-7560"/>
                <a:lumOff val="4206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latin typeface="Arial" pitchFamily="34" charset="0"/>
              <a:cs typeface="Arial" pitchFamily="34" charset="0"/>
            </a:rPr>
            <a:t>BANTUAN KEUANGAN DARI PEMERINTAH PROVINSI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err="1" smtClean="0">
              <a:latin typeface="Arial" pitchFamily="34" charset="0"/>
              <a:cs typeface="Arial" pitchFamily="34" charset="0"/>
            </a:rPr>
            <a:t>Anggaran</a:t>
          </a:r>
          <a:r>
            <a:rPr lang="en-US" sz="800" kern="1200" dirty="0" smtClean="0">
              <a:latin typeface="Arial" pitchFamily="34" charset="0"/>
              <a:cs typeface="Arial" pitchFamily="34" charset="0"/>
            </a:rPr>
            <a:t>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>
              <a:latin typeface="Arial" pitchFamily="34" charset="0"/>
              <a:cs typeface="Arial" pitchFamily="34" charset="0"/>
            </a:rPr>
            <a:t> 6.934.700.000</a:t>
          </a:r>
        </a:p>
      </dsp:txBody>
      <dsp:txXfrm>
        <a:off x="4038983" y="575210"/>
        <a:ext cx="2200952" cy="6497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B2865C-38C9-4D8A-A7F4-FB53867E6507}">
      <dsp:nvSpPr>
        <dsp:cNvPr id="0" name=""/>
        <dsp:cNvSpPr/>
      </dsp:nvSpPr>
      <dsp:spPr>
        <a:xfrm>
          <a:off x="-5291855" y="-702437"/>
          <a:ext cx="6301418" cy="6301418"/>
        </a:xfrm>
        <a:prstGeom prst="blockArc">
          <a:avLst>
            <a:gd name="adj1" fmla="val 18900000"/>
            <a:gd name="adj2" fmla="val 2700000"/>
            <a:gd name="adj3" fmla="val 343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38E3E9-F61D-4E2C-9130-54C364C6B6D0}">
      <dsp:nvSpPr>
        <dsp:cNvPr id="0" name=""/>
        <dsp:cNvSpPr/>
      </dsp:nvSpPr>
      <dsp:spPr>
        <a:xfrm>
          <a:off x="528566" y="467850"/>
          <a:ext cx="3150926" cy="72005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41" tIns="22860" rIns="22860" bIns="2286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BELANJA OPERASI          : 14.682.486.279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Belanja</a:t>
          </a:r>
          <a:r>
            <a:rPr lang="en-US" sz="900" kern="1200" dirty="0" smtClean="0"/>
            <a:t> </a:t>
          </a:r>
          <a:r>
            <a:rPr lang="en-US" sz="900" kern="1200" dirty="0" err="1" smtClean="0"/>
            <a:t>Pegawai</a:t>
          </a:r>
          <a:r>
            <a:rPr lang="en-US" sz="900" kern="1200" dirty="0" smtClean="0"/>
            <a:t>              :   5.718.448.558  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Belanja</a:t>
          </a:r>
          <a:r>
            <a:rPr lang="en-US" sz="900" kern="1200" dirty="0" smtClean="0"/>
            <a:t> </a:t>
          </a:r>
          <a:r>
            <a:rPr lang="en-US" sz="900" kern="1200" dirty="0" err="1" smtClean="0"/>
            <a:t>Barang</a:t>
          </a:r>
          <a:r>
            <a:rPr lang="en-US" sz="900" kern="1200" dirty="0" smtClean="0"/>
            <a:t> </a:t>
          </a:r>
          <a:r>
            <a:rPr lang="en-US" sz="900" kern="1200" dirty="0" err="1" smtClean="0"/>
            <a:t>dan</a:t>
          </a:r>
          <a:r>
            <a:rPr lang="en-US" sz="900" kern="1200" dirty="0" smtClean="0"/>
            <a:t> </a:t>
          </a:r>
          <a:r>
            <a:rPr lang="en-US" sz="900" kern="1200" dirty="0" err="1" smtClean="0"/>
            <a:t>Jasa</a:t>
          </a:r>
          <a:r>
            <a:rPr lang="en-US" sz="900" kern="1200" dirty="0" smtClean="0"/>
            <a:t>:   8.964.037.721</a:t>
          </a:r>
        </a:p>
      </dsp:txBody>
      <dsp:txXfrm>
        <a:off x="528566" y="467850"/>
        <a:ext cx="3150926" cy="720051"/>
      </dsp:txXfrm>
    </dsp:sp>
    <dsp:sp modelId="{97520B7B-6238-4AB5-89DC-14805B3A024D}">
      <dsp:nvSpPr>
        <dsp:cNvPr id="0" name=""/>
        <dsp:cNvSpPr/>
      </dsp:nvSpPr>
      <dsp:spPr>
        <a:xfrm>
          <a:off x="78534" y="377843"/>
          <a:ext cx="900063" cy="90006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83FA495-6880-4CED-A9F1-8941C111104C}">
      <dsp:nvSpPr>
        <dsp:cNvPr id="0" name=""/>
        <dsp:cNvSpPr/>
      </dsp:nvSpPr>
      <dsp:spPr>
        <a:xfrm>
          <a:off x="941387" y="1548114"/>
          <a:ext cx="2738104" cy="720051"/>
        </a:xfrm>
        <a:prstGeom prst="rect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41" tIns="22860" rIns="22860" bIns="2286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BELANJA MODAL              : 1.144.517.700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BM. </a:t>
          </a:r>
          <a:r>
            <a:rPr lang="en-US" sz="900" kern="1200" dirty="0" err="1" smtClean="0"/>
            <a:t>Peralatan</a:t>
          </a:r>
          <a:r>
            <a:rPr lang="en-US" sz="900" kern="1200" dirty="0" smtClean="0"/>
            <a:t> &amp; </a:t>
          </a:r>
          <a:r>
            <a:rPr lang="en-US" sz="900" kern="1200" dirty="0" err="1" smtClean="0"/>
            <a:t>Mesin</a:t>
          </a:r>
          <a:r>
            <a:rPr lang="en-US" sz="900" kern="1200" dirty="0" smtClean="0"/>
            <a:t>    :    744.517.700  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BM. </a:t>
          </a:r>
          <a:r>
            <a:rPr lang="en-US" sz="900" kern="1200" dirty="0" err="1" smtClean="0"/>
            <a:t>Gedung</a:t>
          </a:r>
          <a:r>
            <a:rPr lang="en-US" sz="900" kern="1200" dirty="0" smtClean="0"/>
            <a:t> &amp; </a:t>
          </a:r>
          <a:r>
            <a:rPr lang="en-US" sz="900" kern="1200" dirty="0" err="1" smtClean="0"/>
            <a:t>Bangunan</a:t>
          </a:r>
          <a:r>
            <a:rPr lang="en-US" sz="900" kern="1200" dirty="0" smtClean="0"/>
            <a:t> :   400.000.000</a:t>
          </a:r>
          <a:endParaRPr lang="en-US" sz="900" kern="1200" dirty="0"/>
        </a:p>
      </dsp:txBody>
      <dsp:txXfrm>
        <a:off x="941387" y="1548114"/>
        <a:ext cx="2738104" cy="720051"/>
      </dsp:txXfrm>
    </dsp:sp>
    <dsp:sp modelId="{21480556-2F71-4E25-906A-D8B6B1ADBA0E}">
      <dsp:nvSpPr>
        <dsp:cNvPr id="0" name=""/>
        <dsp:cNvSpPr/>
      </dsp:nvSpPr>
      <dsp:spPr>
        <a:xfrm>
          <a:off x="491355" y="1458107"/>
          <a:ext cx="900063" cy="90006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1EEF53C-0516-41EA-9E6C-8A3B77BC0E78}">
      <dsp:nvSpPr>
        <dsp:cNvPr id="0" name=""/>
        <dsp:cNvSpPr/>
      </dsp:nvSpPr>
      <dsp:spPr>
        <a:xfrm>
          <a:off x="941387" y="2628378"/>
          <a:ext cx="2738104" cy="720051"/>
        </a:xfrm>
        <a:prstGeom prst="rect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41" tIns="22860" rIns="22860" bIns="2286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BELANJA TIDAK TERDUGA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12.500.000.000</a:t>
          </a:r>
          <a:endParaRPr lang="en-US" sz="900" b="1" kern="1200" dirty="0"/>
        </a:p>
      </dsp:txBody>
      <dsp:txXfrm>
        <a:off x="941387" y="2628378"/>
        <a:ext cx="2738104" cy="720051"/>
      </dsp:txXfrm>
    </dsp:sp>
    <dsp:sp modelId="{42DB0291-7CDE-422E-BC6B-76019A74E5C1}">
      <dsp:nvSpPr>
        <dsp:cNvPr id="0" name=""/>
        <dsp:cNvSpPr/>
      </dsp:nvSpPr>
      <dsp:spPr>
        <a:xfrm>
          <a:off x="491355" y="2538372"/>
          <a:ext cx="900063" cy="90006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6FFC391-CFD9-4A28-A2DF-06BC0C443904}">
      <dsp:nvSpPr>
        <dsp:cNvPr id="0" name=""/>
        <dsp:cNvSpPr/>
      </dsp:nvSpPr>
      <dsp:spPr>
        <a:xfrm>
          <a:off x="528566" y="3708642"/>
          <a:ext cx="3150926" cy="720051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41" tIns="22860" rIns="22860" bIns="2286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900" b="1" kern="1200" noProof="0" dirty="0" smtClean="0"/>
            <a:t>BELANJA TRANSFER</a:t>
          </a:r>
          <a:r>
            <a:rPr lang="en-US" sz="900" b="1" kern="1200" noProof="0" dirty="0" smtClean="0"/>
            <a:t>              : </a:t>
          </a:r>
          <a:r>
            <a:rPr lang="id-ID" sz="900" b="1" kern="1200" noProof="0" dirty="0" smtClean="0"/>
            <a:t>419.274.000.360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900" kern="1200" noProof="0" dirty="0" smtClean="0"/>
            <a:t>Belanja Bagi Hasil </a:t>
          </a:r>
          <a:r>
            <a:rPr lang="en-US" sz="900" kern="1200" noProof="0" dirty="0" smtClean="0"/>
            <a:t>                 :   </a:t>
          </a:r>
          <a:r>
            <a:rPr lang="id-ID" sz="900" kern="1200" noProof="0" dirty="0" smtClean="0"/>
            <a:t>35.323.420.360 </a:t>
          </a:r>
          <a:endParaRPr lang="en-US" sz="900" kern="1200" noProof="0" dirty="0" smtClean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900" kern="1200" noProof="0" dirty="0" smtClean="0"/>
            <a:t>Belanja Bantuan Keuangan</a:t>
          </a:r>
          <a:r>
            <a:rPr lang="en-US" sz="900" kern="1200" noProof="0" dirty="0" smtClean="0"/>
            <a:t> :</a:t>
          </a:r>
          <a:r>
            <a:rPr lang="id-ID" sz="900" kern="1200" noProof="0" dirty="0" smtClean="0"/>
            <a:t> 383.950.580.000</a:t>
          </a:r>
        </a:p>
      </dsp:txBody>
      <dsp:txXfrm>
        <a:off x="528566" y="3708642"/>
        <a:ext cx="3150926" cy="720051"/>
      </dsp:txXfrm>
    </dsp:sp>
    <dsp:sp modelId="{CC9579E4-592C-44C9-B495-79ABEE6B0387}">
      <dsp:nvSpPr>
        <dsp:cNvPr id="0" name=""/>
        <dsp:cNvSpPr/>
      </dsp:nvSpPr>
      <dsp:spPr>
        <a:xfrm>
          <a:off x="78534" y="3618636"/>
          <a:ext cx="900063" cy="90006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B2865C-38C9-4D8A-A7F4-FB53867E6507}">
      <dsp:nvSpPr>
        <dsp:cNvPr id="0" name=""/>
        <dsp:cNvSpPr/>
      </dsp:nvSpPr>
      <dsp:spPr>
        <a:xfrm>
          <a:off x="-4986348" y="-520977"/>
          <a:ext cx="5938498" cy="5938498"/>
        </a:xfrm>
        <a:prstGeom prst="blockArc">
          <a:avLst>
            <a:gd name="adj1" fmla="val 18900000"/>
            <a:gd name="adj2" fmla="val 2700000"/>
            <a:gd name="adj3" fmla="val 364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38E3E9-F61D-4E2C-9130-54C364C6B6D0}">
      <dsp:nvSpPr>
        <dsp:cNvPr id="0" name=""/>
        <dsp:cNvSpPr/>
      </dsp:nvSpPr>
      <dsp:spPr>
        <a:xfrm>
          <a:off x="498591" y="582105"/>
          <a:ext cx="2969141" cy="67850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8567" tIns="22860" rIns="22860" bIns="2286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BELANJA OPERASI          : 15.518.965.136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Belanja</a:t>
          </a:r>
          <a:r>
            <a:rPr lang="en-US" sz="900" kern="1200" dirty="0" smtClean="0"/>
            <a:t> </a:t>
          </a:r>
          <a:r>
            <a:rPr lang="en-US" sz="900" kern="1200" dirty="0" err="1" smtClean="0"/>
            <a:t>Pegawai</a:t>
          </a:r>
          <a:r>
            <a:rPr lang="en-US" sz="900" kern="1200" dirty="0" smtClean="0"/>
            <a:t>              :   7.799.666.659  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Belanja</a:t>
          </a:r>
          <a:r>
            <a:rPr lang="en-US" sz="900" kern="1200" dirty="0" smtClean="0"/>
            <a:t> </a:t>
          </a:r>
          <a:r>
            <a:rPr lang="en-US" sz="900" kern="1200" dirty="0" err="1" smtClean="0"/>
            <a:t>Barang</a:t>
          </a:r>
          <a:r>
            <a:rPr lang="en-US" sz="900" kern="1200" dirty="0" smtClean="0"/>
            <a:t> </a:t>
          </a:r>
          <a:r>
            <a:rPr lang="en-US" sz="900" kern="1200" dirty="0" err="1" smtClean="0"/>
            <a:t>dan</a:t>
          </a:r>
          <a:r>
            <a:rPr lang="en-US" sz="900" kern="1200" dirty="0" smtClean="0"/>
            <a:t> </a:t>
          </a:r>
          <a:r>
            <a:rPr lang="en-US" sz="900" kern="1200" dirty="0" err="1" smtClean="0"/>
            <a:t>Jasa</a:t>
          </a:r>
          <a:r>
            <a:rPr lang="en-US" sz="900" kern="1200" dirty="0" smtClean="0"/>
            <a:t>:    7.719.298.477</a:t>
          </a:r>
        </a:p>
      </dsp:txBody>
      <dsp:txXfrm>
        <a:off x="498591" y="582105"/>
        <a:ext cx="2969141" cy="678509"/>
      </dsp:txXfrm>
    </dsp:sp>
    <dsp:sp modelId="{97520B7B-6238-4AB5-89DC-14805B3A024D}">
      <dsp:nvSpPr>
        <dsp:cNvPr id="0" name=""/>
        <dsp:cNvSpPr/>
      </dsp:nvSpPr>
      <dsp:spPr>
        <a:xfrm>
          <a:off x="74522" y="497291"/>
          <a:ext cx="848137" cy="84813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83FA495-6880-4CED-A9F1-8941C111104C}">
      <dsp:nvSpPr>
        <dsp:cNvPr id="0" name=""/>
        <dsp:cNvSpPr/>
      </dsp:nvSpPr>
      <dsp:spPr>
        <a:xfrm>
          <a:off x="887596" y="1600046"/>
          <a:ext cx="2580136" cy="678509"/>
        </a:xfrm>
        <a:prstGeom prst="rect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8567" tIns="22860" rIns="22860" bIns="2286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BELANJA MODAL               : 1.326.261.700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BM. </a:t>
          </a:r>
          <a:r>
            <a:rPr lang="en-US" sz="900" kern="1200" dirty="0" err="1" smtClean="0"/>
            <a:t>Peralatan</a:t>
          </a:r>
          <a:r>
            <a:rPr lang="en-US" sz="900" kern="1200" dirty="0" smtClean="0"/>
            <a:t> &amp; </a:t>
          </a:r>
          <a:r>
            <a:rPr lang="en-US" sz="900" kern="1200" dirty="0" err="1" smtClean="0"/>
            <a:t>Mesin</a:t>
          </a:r>
          <a:r>
            <a:rPr lang="en-US" sz="900" kern="1200" dirty="0" smtClean="0"/>
            <a:t>     :     926.261.700  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BM. </a:t>
          </a:r>
          <a:r>
            <a:rPr lang="en-US" sz="900" kern="1200" dirty="0" err="1" smtClean="0"/>
            <a:t>Gedung</a:t>
          </a:r>
          <a:r>
            <a:rPr lang="en-US" sz="900" kern="1200" dirty="0" smtClean="0"/>
            <a:t> &amp; </a:t>
          </a:r>
          <a:r>
            <a:rPr lang="en-US" sz="900" kern="1200" dirty="0" err="1" smtClean="0"/>
            <a:t>Bangunan</a:t>
          </a:r>
          <a:r>
            <a:rPr lang="en-US" sz="900" kern="1200" dirty="0" smtClean="0"/>
            <a:t>  :    400.000.000</a:t>
          </a:r>
          <a:endParaRPr lang="en-US" sz="900" kern="1200" dirty="0"/>
        </a:p>
      </dsp:txBody>
      <dsp:txXfrm>
        <a:off x="887596" y="1600046"/>
        <a:ext cx="2580136" cy="678509"/>
      </dsp:txXfrm>
    </dsp:sp>
    <dsp:sp modelId="{21480556-2F71-4E25-906A-D8B6B1ADBA0E}">
      <dsp:nvSpPr>
        <dsp:cNvPr id="0" name=""/>
        <dsp:cNvSpPr/>
      </dsp:nvSpPr>
      <dsp:spPr>
        <a:xfrm>
          <a:off x="463527" y="1515232"/>
          <a:ext cx="848137" cy="84813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1EEF53C-0516-41EA-9E6C-8A3B77BC0E78}">
      <dsp:nvSpPr>
        <dsp:cNvPr id="0" name=""/>
        <dsp:cNvSpPr/>
      </dsp:nvSpPr>
      <dsp:spPr>
        <a:xfrm>
          <a:off x="887596" y="2617987"/>
          <a:ext cx="2580136" cy="678509"/>
        </a:xfrm>
        <a:prstGeom prst="rect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8567" tIns="22860" rIns="22860" bIns="2286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BELANJA TIDAK TERDUGA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11.690.000.000</a:t>
          </a:r>
          <a:endParaRPr lang="en-US" sz="900" kern="1200" dirty="0"/>
        </a:p>
      </dsp:txBody>
      <dsp:txXfrm>
        <a:off x="887596" y="2617987"/>
        <a:ext cx="2580136" cy="678509"/>
      </dsp:txXfrm>
    </dsp:sp>
    <dsp:sp modelId="{42DB0291-7CDE-422E-BC6B-76019A74E5C1}">
      <dsp:nvSpPr>
        <dsp:cNvPr id="0" name=""/>
        <dsp:cNvSpPr/>
      </dsp:nvSpPr>
      <dsp:spPr>
        <a:xfrm>
          <a:off x="463527" y="2533173"/>
          <a:ext cx="848137" cy="84813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6FFC391-CFD9-4A28-A2DF-06BC0C443904}">
      <dsp:nvSpPr>
        <dsp:cNvPr id="0" name=""/>
        <dsp:cNvSpPr/>
      </dsp:nvSpPr>
      <dsp:spPr>
        <a:xfrm>
          <a:off x="498591" y="3635928"/>
          <a:ext cx="2969141" cy="678509"/>
        </a:xfrm>
        <a:prstGeom prst="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8567" tIns="22860" rIns="22860" bIns="2286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900" b="1" kern="1200" noProof="0" dirty="0" smtClean="0"/>
            <a:t>BELANJA TRANSFER</a:t>
          </a:r>
          <a:r>
            <a:rPr lang="en-US" sz="900" b="1" kern="1200" noProof="0" dirty="0" smtClean="0"/>
            <a:t>              : </a:t>
          </a:r>
          <a:r>
            <a:rPr lang="id-ID" sz="900" b="1" kern="1200" noProof="0" dirty="0" smtClean="0"/>
            <a:t>419.274.000.360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900" kern="1200" noProof="0" dirty="0" smtClean="0"/>
            <a:t>Belanja Bagi Hasil </a:t>
          </a:r>
          <a:r>
            <a:rPr lang="en-US" sz="900" kern="1200" noProof="0" dirty="0" smtClean="0"/>
            <a:t>                  :   </a:t>
          </a:r>
          <a:r>
            <a:rPr lang="id-ID" sz="900" kern="1200" noProof="0" dirty="0" smtClean="0"/>
            <a:t>35.323.420.360 </a:t>
          </a:r>
          <a:endParaRPr lang="en-US" sz="900" kern="1200" noProof="0" dirty="0" smtClean="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900" kern="1200" noProof="0" dirty="0" smtClean="0"/>
            <a:t>Belanja Bantuan Keuangan </a:t>
          </a:r>
          <a:r>
            <a:rPr lang="en-US" sz="900" kern="1200" noProof="0" dirty="0" smtClean="0"/>
            <a:t>  : </a:t>
          </a:r>
          <a:r>
            <a:rPr lang="id-ID" sz="900" kern="1200" noProof="0" dirty="0" smtClean="0"/>
            <a:t>383.950.580.000</a:t>
          </a:r>
        </a:p>
      </dsp:txBody>
      <dsp:txXfrm>
        <a:off x="498591" y="3635928"/>
        <a:ext cx="2969141" cy="678509"/>
      </dsp:txXfrm>
    </dsp:sp>
    <dsp:sp modelId="{CC9579E4-592C-44C9-B495-79ABEE6B0387}">
      <dsp:nvSpPr>
        <dsp:cNvPr id="0" name=""/>
        <dsp:cNvSpPr/>
      </dsp:nvSpPr>
      <dsp:spPr>
        <a:xfrm>
          <a:off x="74522" y="3551115"/>
          <a:ext cx="848137" cy="84813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4A472E-1F4D-4615-B7E4-04694CEE6831}">
      <dsp:nvSpPr>
        <dsp:cNvPr id="0" name=""/>
        <dsp:cNvSpPr/>
      </dsp:nvSpPr>
      <dsp:spPr>
        <a:xfrm>
          <a:off x="0" y="0"/>
          <a:ext cx="2490787" cy="3096344"/>
        </a:xfrm>
        <a:prstGeom prst="triangl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654A3DA-3E15-42D1-ADEF-6EEA17B5132F}">
      <dsp:nvSpPr>
        <dsp:cNvPr id="0" name=""/>
        <dsp:cNvSpPr/>
      </dsp:nvSpPr>
      <dsp:spPr>
        <a:xfrm>
          <a:off x="1245393" y="311297"/>
          <a:ext cx="1619012" cy="73296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PROGRAM PENUNJANG URUSAN PEMERINTAHAN DAERAH KABUPATEN/ KOTA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Rp. 11.605.075.061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(7 Kegiatan 20 Sub Kegiatan)</a:t>
          </a:r>
          <a:endParaRPr lang="en-US" sz="900" b="0" kern="1200" dirty="0"/>
        </a:p>
      </dsp:txBody>
      <dsp:txXfrm>
        <a:off x="1281173" y="347077"/>
        <a:ext cx="1547452" cy="661402"/>
      </dsp:txXfrm>
    </dsp:sp>
    <dsp:sp modelId="{399A8797-5584-47D6-9D87-0B410393431A}">
      <dsp:nvSpPr>
        <dsp:cNvPr id="0" name=""/>
        <dsp:cNvSpPr/>
      </dsp:nvSpPr>
      <dsp:spPr>
        <a:xfrm>
          <a:off x="1245393" y="1135880"/>
          <a:ext cx="1619012" cy="73296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PROGRAM PENGELOLAAN KEUANGAN DAERAH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Rp</a:t>
          </a:r>
          <a:r>
            <a:rPr lang="en-US" sz="900" kern="1200" dirty="0" smtClean="0"/>
            <a:t>. 434.308.859.526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(4 </a:t>
          </a:r>
          <a:r>
            <a:rPr lang="en-US" sz="900" kern="1200" dirty="0" err="1" smtClean="0"/>
            <a:t>Kegiatan</a:t>
          </a:r>
          <a:r>
            <a:rPr lang="en-US" sz="900" kern="1200" dirty="0" smtClean="0"/>
            <a:t>, 29 Sub </a:t>
          </a:r>
          <a:r>
            <a:rPr lang="en-US" sz="900" kern="1200" dirty="0" err="1" smtClean="0"/>
            <a:t>Kegiatan</a:t>
          </a:r>
          <a:r>
            <a:rPr lang="en-US" sz="900" kern="1200" dirty="0" smtClean="0"/>
            <a:t>)</a:t>
          </a:r>
          <a:endParaRPr lang="en-US" sz="900" kern="1200" dirty="0"/>
        </a:p>
      </dsp:txBody>
      <dsp:txXfrm>
        <a:off x="1281173" y="1171660"/>
        <a:ext cx="1547452" cy="661402"/>
      </dsp:txXfrm>
    </dsp:sp>
    <dsp:sp modelId="{8E9CFC12-FD98-4E3B-859E-CF713372C416}">
      <dsp:nvSpPr>
        <dsp:cNvPr id="0" name=""/>
        <dsp:cNvSpPr/>
      </dsp:nvSpPr>
      <dsp:spPr>
        <a:xfrm>
          <a:off x="1245393" y="1960463"/>
          <a:ext cx="1619012" cy="73296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PROGRAM PENGELOLAAN BMD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Rp</a:t>
          </a:r>
          <a:r>
            <a:rPr lang="en-US" sz="900" kern="1200" dirty="0" smtClean="0"/>
            <a:t>. 1.687.069.752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(1 </a:t>
          </a:r>
          <a:r>
            <a:rPr lang="en-US" sz="900" kern="1200" dirty="0" err="1" smtClean="0"/>
            <a:t>Kegiatan</a:t>
          </a:r>
          <a:r>
            <a:rPr lang="en-US" sz="900" kern="1200" dirty="0" smtClean="0"/>
            <a:t> 8 Sub </a:t>
          </a:r>
          <a:r>
            <a:rPr lang="en-US" sz="900" kern="1200" dirty="0" err="1" smtClean="0"/>
            <a:t>Kegiatan</a:t>
          </a:r>
          <a:r>
            <a:rPr lang="en-US" sz="900" kern="1200" dirty="0" smtClean="0"/>
            <a:t>) </a:t>
          </a:r>
          <a:endParaRPr lang="en-US" sz="900" kern="1200" dirty="0"/>
        </a:p>
      </dsp:txBody>
      <dsp:txXfrm>
        <a:off x="1281173" y="1996243"/>
        <a:ext cx="1547452" cy="66140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4A472E-1F4D-4615-B7E4-04694CEE6831}">
      <dsp:nvSpPr>
        <dsp:cNvPr id="0" name=""/>
        <dsp:cNvSpPr/>
      </dsp:nvSpPr>
      <dsp:spPr>
        <a:xfrm>
          <a:off x="0" y="0"/>
          <a:ext cx="2442010" cy="3253898"/>
        </a:xfrm>
        <a:prstGeom prst="triangl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654A3DA-3E15-42D1-ADEF-6EEA17B5132F}">
      <dsp:nvSpPr>
        <dsp:cNvPr id="0" name=""/>
        <dsp:cNvSpPr/>
      </dsp:nvSpPr>
      <dsp:spPr>
        <a:xfrm>
          <a:off x="1221005" y="327137"/>
          <a:ext cx="1587306" cy="77025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PROGRAM PENUNJANG URUSAN PEMERINTAHAN DAERAH KABUPATEN/ KOTA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Rp. </a:t>
          </a:r>
          <a:r>
            <a:rPr lang="en-US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13.490.022.162</a:t>
          </a:r>
          <a:r>
            <a:rPr lang="sv-SE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(7 Kegiatan 20 Sub Kegiatan)</a:t>
          </a:r>
          <a:endParaRPr lang="en-US" sz="900" b="0" kern="1200" dirty="0"/>
        </a:p>
      </dsp:txBody>
      <dsp:txXfrm>
        <a:off x="1258606" y="364738"/>
        <a:ext cx="1512104" cy="695056"/>
      </dsp:txXfrm>
    </dsp:sp>
    <dsp:sp modelId="{399A8797-5584-47D6-9D87-0B410393431A}">
      <dsp:nvSpPr>
        <dsp:cNvPr id="0" name=""/>
        <dsp:cNvSpPr/>
      </dsp:nvSpPr>
      <dsp:spPr>
        <a:xfrm>
          <a:off x="1221005" y="1193678"/>
          <a:ext cx="1587306" cy="77025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PROGRAM PENGELOLAAN KEUANGAN DAERAH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Rp</a:t>
          </a:r>
          <a:r>
            <a:rPr lang="en-US" sz="900" kern="1200" dirty="0" smtClean="0"/>
            <a:t>. 432.986.478.380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(4 </a:t>
          </a:r>
          <a:r>
            <a:rPr lang="en-US" sz="900" kern="1200" dirty="0" err="1" smtClean="0"/>
            <a:t>Kegiatan</a:t>
          </a:r>
          <a:r>
            <a:rPr lang="en-US" sz="900" kern="1200" dirty="0" smtClean="0"/>
            <a:t>, 29 Sub </a:t>
          </a:r>
          <a:r>
            <a:rPr lang="en-US" sz="900" kern="1200" dirty="0" err="1" smtClean="0"/>
            <a:t>Kegiatan</a:t>
          </a:r>
          <a:r>
            <a:rPr lang="en-US" sz="900" kern="1200" dirty="0" smtClean="0"/>
            <a:t>)</a:t>
          </a:r>
          <a:endParaRPr lang="en-US" sz="900" kern="1200" dirty="0"/>
        </a:p>
      </dsp:txBody>
      <dsp:txXfrm>
        <a:off x="1258606" y="1231279"/>
        <a:ext cx="1512104" cy="695056"/>
      </dsp:txXfrm>
    </dsp:sp>
    <dsp:sp modelId="{8E9CFC12-FD98-4E3B-859E-CF713372C416}">
      <dsp:nvSpPr>
        <dsp:cNvPr id="0" name=""/>
        <dsp:cNvSpPr/>
      </dsp:nvSpPr>
      <dsp:spPr>
        <a:xfrm>
          <a:off x="1221005" y="2060219"/>
          <a:ext cx="1587306" cy="77025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PROGRAM PENGELOLAAN BMD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Rp</a:t>
          </a:r>
          <a:r>
            <a:rPr lang="en-US" sz="900" kern="1200" dirty="0" smtClean="0"/>
            <a:t>. 1.332.726.654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(1 </a:t>
          </a:r>
          <a:r>
            <a:rPr lang="en-US" sz="900" kern="1200" dirty="0" err="1" smtClean="0"/>
            <a:t>Kegiatan</a:t>
          </a:r>
          <a:r>
            <a:rPr lang="en-US" sz="900" kern="1200" dirty="0" smtClean="0"/>
            <a:t> 8 Sub </a:t>
          </a:r>
          <a:r>
            <a:rPr lang="en-US" sz="900" kern="1200" dirty="0" err="1" smtClean="0"/>
            <a:t>Kegiatan</a:t>
          </a:r>
          <a:r>
            <a:rPr lang="en-US" sz="900" kern="1200" dirty="0" smtClean="0"/>
            <a:t>) </a:t>
          </a:r>
          <a:endParaRPr lang="en-US" sz="900" kern="1200" dirty="0"/>
        </a:p>
      </dsp:txBody>
      <dsp:txXfrm>
        <a:off x="1258606" y="2097820"/>
        <a:ext cx="1512104" cy="69505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4A472E-1F4D-4615-B7E4-04694CEE6831}">
      <dsp:nvSpPr>
        <dsp:cNvPr id="0" name=""/>
        <dsp:cNvSpPr/>
      </dsp:nvSpPr>
      <dsp:spPr>
        <a:xfrm>
          <a:off x="0" y="0"/>
          <a:ext cx="2442010" cy="3253898"/>
        </a:xfrm>
        <a:prstGeom prst="triangl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654A3DA-3E15-42D1-ADEF-6EEA17B5132F}">
      <dsp:nvSpPr>
        <dsp:cNvPr id="0" name=""/>
        <dsp:cNvSpPr/>
      </dsp:nvSpPr>
      <dsp:spPr>
        <a:xfrm>
          <a:off x="1221005" y="327137"/>
          <a:ext cx="1587306" cy="77025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900" b="1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PROGRAM PENUNJANG URUSAN PEMERINTAHAN DAERAH KABUPATEN/ KOTA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i="0" u="none" kern="1200" dirty="0" err="1" smtClean="0"/>
            <a:t>Rp</a:t>
          </a:r>
          <a:r>
            <a:rPr lang="en-US" sz="900" b="0" i="0" u="none" kern="1200" dirty="0" smtClean="0"/>
            <a:t>. 1.884.947.101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(</a:t>
          </a:r>
          <a:r>
            <a:rPr lang="sv-SE" sz="900" b="0" i="0" u="none" strike="noStrike" kern="1200" dirty="0" smtClean="0">
              <a:solidFill>
                <a:srgbClr val="000000"/>
              </a:solidFill>
              <a:effectLst/>
              <a:latin typeface="Calibri"/>
            </a:rPr>
            <a:t>7 Kegiatan 20 Sub Kegiatan)</a:t>
          </a:r>
          <a:endParaRPr lang="en-US" sz="900" b="0" kern="1200" dirty="0"/>
        </a:p>
      </dsp:txBody>
      <dsp:txXfrm>
        <a:off x="1258606" y="364738"/>
        <a:ext cx="1512104" cy="695056"/>
      </dsp:txXfrm>
    </dsp:sp>
    <dsp:sp modelId="{399A8797-5584-47D6-9D87-0B410393431A}">
      <dsp:nvSpPr>
        <dsp:cNvPr id="0" name=""/>
        <dsp:cNvSpPr/>
      </dsp:nvSpPr>
      <dsp:spPr>
        <a:xfrm>
          <a:off x="1221005" y="1193678"/>
          <a:ext cx="1587306" cy="77025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PROGRAM PENGELOLAAN KEUANGAN DAERAH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i="0" u="none" kern="1200" dirty="0" smtClean="0"/>
            <a:t>(</a:t>
          </a:r>
          <a:r>
            <a:rPr lang="en-US" sz="900" b="0" i="0" u="none" kern="1200" dirty="0" err="1" smtClean="0"/>
            <a:t>Rp</a:t>
          </a:r>
          <a:r>
            <a:rPr lang="en-US" sz="900" b="0" i="0" u="none" kern="1200" dirty="0" smtClean="0"/>
            <a:t>. 1.322.381.146 )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(</a:t>
          </a:r>
          <a:r>
            <a:rPr lang="en-US" sz="900" kern="1200" dirty="0" smtClean="0"/>
            <a:t>4 </a:t>
          </a:r>
          <a:r>
            <a:rPr lang="en-US" sz="900" kern="1200" dirty="0" err="1" smtClean="0"/>
            <a:t>Kegiatan</a:t>
          </a:r>
          <a:r>
            <a:rPr lang="en-US" sz="900" kern="1200" dirty="0" smtClean="0"/>
            <a:t>, 29 Sub </a:t>
          </a:r>
          <a:r>
            <a:rPr lang="en-US" sz="900" kern="1200" dirty="0" err="1" smtClean="0"/>
            <a:t>Kegiatan</a:t>
          </a:r>
          <a:r>
            <a:rPr lang="en-US" sz="900" kern="1200" dirty="0" smtClean="0"/>
            <a:t>)</a:t>
          </a:r>
          <a:endParaRPr lang="en-US" sz="900" kern="1200" dirty="0"/>
        </a:p>
      </dsp:txBody>
      <dsp:txXfrm>
        <a:off x="1258606" y="1231279"/>
        <a:ext cx="1512104" cy="695056"/>
      </dsp:txXfrm>
    </dsp:sp>
    <dsp:sp modelId="{8E9CFC12-FD98-4E3B-859E-CF713372C416}">
      <dsp:nvSpPr>
        <dsp:cNvPr id="0" name=""/>
        <dsp:cNvSpPr/>
      </dsp:nvSpPr>
      <dsp:spPr>
        <a:xfrm>
          <a:off x="1221005" y="2060219"/>
          <a:ext cx="1587306" cy="77025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PROGRAM PENGELOLAAN BMD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(</a:t>
          </a:r>
          <a:r>
            <a:rPr lang="en-US" sz="900" kern="1200" dirty="0" err="1" smtClean="0"/>
            <a:t>Rp</a:t>
          </a:r>
          <a:r>
            <a:rPr lang="en-US" sz="900" kern="1200" dirty="0" smtClean="0"/>
            <a:t>. </a:t>
          </a:r>
          <a:r>
            <a:rPr lang="en-US" sz="900" b="0" i="0" u="none" kern="1200" dirty="0" smtClean="0"/>
            <a:t>354.343.098) 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(</a:t>
          </a:r>
          <a:r>
            <a:rPr lang="en-US" sz="900" kern="1200" dirty="0" smtClean="0"/>
            <a:t>1 </a:t>
          </a:r>
          <a:r>
            <a:rPr lang="en-US" sz="900" kern="1200" dirty="0" err="1" smtClean="0"/>
            <a:t>Kegiatan</a:t>
          </a:r>
          <a:r>
            <a:rPr lang="en-US" sz="900" kern="1200" dirty="0" smtClean="0"/>
            <a:t> 8 Sub </a:t>
          </a:r>
          <a:r>
            <a:rPr lang="en-US" sz="900" kern="1200" dirty="0" err="1" smtClean="0"/>
            <a:t>Kegiatan</a:t>
          </a:r>
          <a:r>
            <a:rPr lang="en-US" sz="900" kern="1200" dirty="0" smtClean="0"/>
            <a:t>) </a:t>
          </a:r>
          <a:endParaRPr lang="en-US" sz="900" kern="1200" dirty="0"/>
        </a:p>
      </dsp:txBody>
      <dsp:txXfrm>
        <a:off x="1258606" y="2097820"/>
        <a:ext cx="1512104" cy="6950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D15E-6F8D-4191-A112-0A53E22395E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2C5E-5B41-44D8-BF60-25FCC419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9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D15E-6F8D-4191-A112-0A53E22395E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2C5E-5B41-44D8-BF60-25FCC419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883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D15E-6F8D-4191-A112-0A53E22395E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2C5E-5B41-44D8-BF60-25FCC419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519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D15E-6F8D-4191-A112-0A53E22395E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2C5E-5B41-44D8-BF60-25FCC419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8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D15E-6F8D-4191-A112-0A53E22395E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2C5E-5B41-44D8-BF60-25FCC419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070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D15E-6F8D-4191-A112-0A53E22395E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2C5E-5B41-44D8-BF60-25FCC419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365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D15E-6F8D-4191-A112-0A53E22395E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2C5E-5B41-44D8-BF60-25FCC419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37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D15E-6F8D-4191-A112-0A53E22395E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2C5E-5B41-44D8-BF60-25FCC419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297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D15E-6F8D-4191-A112-0A53E22395E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2C5E-5B41-44D8-BF60-25FCC419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17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D15E-6F8D-4191-A112-0A53E22395E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2C5E-5B41-44D8-BF60-25FCC419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6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D15E-6F8D-4191-A112-0A53E22395E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2C5E-5B41-44D8-BF60-25FCC419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8D15E-6F8D-4191-A112-0A53E22395EA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22C5E-5B41-44D8-BF60-25FCC4193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11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1.xml"/><Relationship Id="rId9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2.xml"/><Relationship Id="rId9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3.xml"/><Relationship Id="rId9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4.xml"/><Relationship Id="rId9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7.png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image" Target="../media/image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5" Type="http://schemas.openxmlformats.org/officeDocument/2006/relationships/image" Target="../media/image7.png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Relationship Id="rId1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13" Type="http://schemas.openxmlformats.org/officeDocument/2006/relationships/image" Target="../media/image3.png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12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5" Type="http://schemas.openxmlformats.org/officeDocument/2006/relationships/image" Target="../media/image1.png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Relationship Id="rId1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13" Type="http://schemas.openxmlformats.org/officeDocument/2006/relationships/image" Target="../media/image2.png"/><Relationship Id="rId18" Type="http://schemas.openxmlformats.org/officeDocument/2006/relationships/diagramQuickStyle" Target="../diagrams/quickStyle9.xm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microsoft.com/office/2007/relationships/diagramDrawing" Target="../diagrams/drawing8.xml"/><Relationship Id="rId17" Type="http://schemas.openxmlformats.org/officeDocument/2006/relationships/diagramLayout" Target="../diagrams/layout9.xml"/><Relationship Id="rId2" Type="http://schemas.openxmlformats.org/officeDocument/2006/relationships/image" Target="../media/image1.png"/><Relationship Id="rId16" Type="http://schemas.openxmlformats.org/officeDocument/2006/relationships/diagramData" Target="../diagrams/data9.xml"/><Relationship Id="rId20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11" Type="http://schemas.openxmlformats.org/officeDocument/2006/relationships/diagramColors" Target="../diagrams/colors8.xml"/><Relationship Id="rId5" Type="http://schemas.openxmlformats.org/officeDocument/2006/relationships/diagramQuickStyle" Target="../diagrams/quickStyle7.xml"/><Relationship Id="rId15" Type="http://schemas.openxmlformats.org/officeDocument/2006/relationships/image" Target="../media/image7.png"/><Relationship Id="rId10" Type="http://schemas.openxmlformats.org/officeDocument/2006/relationships/diagramQuickStyle" Target="../diagrams/quickStyle8.xml"/><Relationship Id="rId19" Type="http://schemas.openxmlformats.org/officeDocument/2006/relationships/diagramColors" Target="../diagrams/colors9.xml"/><Relationship Id="rId4" Type="http://schemas.openxmlformats.org/officeDocument/2006/relationships/diagramLayout" Target="../diagrams/layout7.xml"/><Relationship Id="rId9" Type="http://schemas.openxmlformats.org/officeDocument/2006/relationships/diagramLayout" Target="../diagrams/layout8.xml"/><Relationship Id="rId1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0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5313" y="1772816"/>
            <a:ext cx="8352928" cy="204365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PELAKSANAAN KEGIATAN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PERUBAHAN TAHUN ANGGARAN 2025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4221088"/>
            <a:ext cx="7200800" cy="1054968"/>
          </a:xfrm>
        </p:spPr>
        <p:txBody>
          <a:bodyPr>
            <a:normAutofit/>
          </a:bodyPr>
          <a:lstStyle/>
          <a:p>
            <a:r>
              <a:rPr lang="id-ID" sz="2800" b="1" dirty="0" smtClean="0"/>
              <a:t>Badan</a:t>
            </a:r>
            <a:r>
              <a:rPr lang="en-US" sz="2800" b="1" dirty="0" smtClean="0"/>
              <a:t> </a:t>
            </a:r>
            <a:r>
              <a:rPr lang="id-ID" sz="2800" b="1" dirty="0" smtClean="0"/>
              <a:t>Pengelolaan Keuangan dan Aset Daerah Kabupaten Blitar</a:t>
            </a:r>
            <a:endParaRPr lang="id-ID" sz="28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2C541BB-B9BA-F314-2878-8DF42DDAD8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717" y="1124744"/>
            <a:ext cx="1080120" cy="1011638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6" t="7770" b="7770"/>
          <a:stretch/>
        </p:blipFill>
        <p:spPr bwMode="auto">
          <a:xfrm>
            <a:off x="2823140" y="6119747"/>
            <a:ext cx="4983118" cy="333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337" y="6083437"/>
            <a:ext cx="571500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8" descr="Berkas:Instagram icon.png - Wikipedia bahasa Indonesia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711" y="233170"/>
            <a:ext cx="234429" cy="234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Email Logo Png Images - Free Download on Freepik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99" t="23075" r="22711" b="23326"/>
          <a:stretch/>
        </p:blipFill>
        <p:spPr bwMode="auto">
          <a:xfrm>
            <a:off x="3652125" y="236714"/>
            <a:ext cx="287188" cy="28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2788029" y="260647"/>
            <a:ext cx="925588" cy="1816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800" b="1" dirty="0" smtClean="0">
                <a:solidFill>
                  <a:schemeClr val="tx1"/>
                </a:solidFill>
              </a:rPr>
              <a:t>BPKAD Kab.Blitar</a:t>
            </a:r>
            <a:endParaRPr lang="id-ID" sz="8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67306" y="260648"/>
            <a:ext cx="1308942" cy="1816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b="1" dirty="0" smtClean="0">
                <a:solidFill>
                  <a:schemeClr val="tx1"/>
                </a:solidFill>
              </a:rPr>
              <a:t>bpkad@blitarkab.go.id</a:t>
            </a:r>
            <a:endParaRPr lang="id-ID" sz="800" b="1" dirty="0">
              <a:solidFill>
                <a:schemeClr val="tx1"/>
              </a:solidFill>
            </a:endParaRPr>
          </a:p>
        </p:txBody>
      </p:sp>
      <p:pic>
        <p:nvPicPr>
          <p:cNvPr id="14" name="Picture 12" descr="Website - Free web icons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4597" y="207467"/>
            <a:ext cx="287188" cy="28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5229777" y="253350"/>
            <a:ext cx="1308942" cy="1816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b="1" dirty="0">
                <a:solidFill>
                  <a:schemeClr val="tx1"/>
                </a:solidFill>
              </a:rPr>
              <a:t>b</a:t>
            </a:r>
            <a:r>
              <a:rPr lang="en-US" sz="800" b="1" dirty="0" smtClean="0">
                <a:solidFill>
                  <a:schemeClr val="tx1"/>
                </a:solidFill>
              </a:rPr>
              <a:t>pkad.blitarkab.go.id</a:t>
            </a:r>
            <a:endParaRPr lang="id-ID" sz="8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837" y="6083437"/>
            <a:ext cx="501192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938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 txBox="1">
            <a:spLocks/>
          </p:cNvSpPr>
          <p:nvPr/>
        </p:nvSpPr>
        <p:spPr>
          <a:xfrm>
            <a:off x="522515" y="179348"/>
            <a:ext cx="7793902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b="1" dirty="0" smtClean="0">
                <a:solidFill>
                  <a:schemeClr val="tx2">
                    <a:lumMod val="50000"/>
                  </a:schemeClr>
                </a:solidFill>
              </a:rPr>
              <a:t>BIDANG ANGGARAN BPKAD KAB. BLITAR</a:t>
            </a:r>
            <a:endParaRPr lang="sv-SE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12C541BB-B9BA-F314-2878-8DF42DDAD8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153170"/>
            <a:ext cx="485775" cy="454976"/>
          </a:xfrm>
          <a:prstGeom prst="rect">
            <a:avLst/>
          </a:prstGeom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446052764"/>
              </p:ext>
            </p:extLst>
          </p:nvPr>
        </p:nvGraphicFramePr>
        <p:xfrm>
          <a:off x="323528" y="404664"/>
          <a:ext cx="786591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6" t="7770" b="7770"/>
          <a:stretch/>
        </p:blipFill>
        <p:spPr bwMode="auto">
          <a:xfrm>
            <a:off x="2823140" y="6119747"/>
            <a:ext cx="4983118" cy="333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337" y="6083437"/>
            <a:ext cx="571500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837" y="6083437"/>
            <a:ext cx="501192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115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 txBox="1">
            <a:spLocks/>
          </p:cNvSpPr>
          <p:nvPr/>
        </p:nvSpPr>
        <p:spPr>
          <a:xfrm>
            <a:off x="522515" y="179348"/>
            <a:ext cx="7793902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b="1" dirty="0" smtClean="0">
                <a:solidFill>
                  <a:srgbClr val="1F497D">
                    <a:lumMod val="50000"/>
                  </a:srgbClr>
                </a:solidFill>
              </a:rPr>
              <a:t>BIDANG PERBENDAHARAAN DAN KASDA BPKAD KAB. BLITAR</a:t>
            </a:r>
            <a:endParaRPr lang="sv-SE" sz="2000" b="1" dirty="0">
              <a:solidFill>
                <a:srgbClr val="1F497D">
                  <a:lumMod val="50000"/>
                </a:srgb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12C541BB-B9BA-F314-2878-8DF42DDAD8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153170"/>
            <a:ext cx="485775" cy="454976"/>
          </a:xfrm>
          <a:prstGeom prst="rect">
            <a:avLst/>
          </a:prstGeom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784480316"/>
              </p:ext>
            </p:extLst>
          </p:nvPr>
        </p:nvGraphicFramePr>
        <p:xfrm>
          <a:off x="201531" y="642460"/>
          <a:ext cx="8435869" cy="6222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6" t="7770" b="7770"/>
          <a:stretch/>
        </p:blipFill>
        <p:spPr bwMode="auto">
          <a:xfrm>
            <a:off x="2823140" y="6345630"/>
            <a:ext cx="4983118" cy="333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337" y="6309320"/>
            <a:ext cx="571500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837" y="6309320"/>
            <a:ext cx="501192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248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 txBox="1">
            <a:spLocks/>
          </p:cNvSpPr>
          <p:nvPr/>
        </p:nvSpPr>
        <p:spPr>
          <a:xfrm>
            <a:off x="522515" y="179348"/>
            <a:ext cx="7793902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b="1" dirty="0" smtClean="0">
                <a:solidFill>
                  <a:srgbClr val="1F497D">
                    <a:lumMod val="50000"/>
                  </a:srgbClr>
                </a:solidFill>
              </a:rPr>
              <a:t>BIDANG AKUNTANSI BPKAD KAB. BLITAR</a:t>
            </a:r>
            <a:endParaRPr lang="sv-SE" sz="2000" b="1" dirty="0">
              <a:solidFill>
                <a:srgbClr val="1F497D">
                  <a:lumMod val="50000"/>
                </a:srgb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12C541BB-B9BA-F314-2878-8DF42DDAD8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153170"/>
            <a:ext cx="485775" cy="454976"/>
          </a:xfrm>
          <a:prstGeom prst="rect">
            <a:avLst/>
          </a:prstGeom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606722889"/>
              </p:ext>
            </p:extLst>
          </p:nvPr>
        </p:nvGraphicFramePr>
        <p:xfrm>
          <a:off x="201531" y="642460"/>
          <a:ext cx="8435869" cy="6222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6" t="7770" b="7770"/>
          <a:stretch/>
        </p:blipFill>
        <p:spPr bwMode="auto">
          <a:xfrm>
            <a:off x="2823140" y="6407779"/>
            <a:ext cx="4983118" cy="333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337" y="6371469"/>
            <a:ext cx="571500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837" y="6371469"/>
            <a:ext cx="501192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946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 txBox="1">
            <a:spLocks/>
          </p:cNvSpPr>
          <p:nvPr/>
        </p:nvSpPr>
        <p:spPr>
          <a:xfrm>
            <a:off x="522515" y="179348"/>
            <a:ext cx="7793902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b="1" dirty="0" smtClean="0">
                <a:solidFill>
                  <a:srgbClr val="1F497D">
                    <a:lumMod val="50000"/>
                  </a:srgbClr>
                </a:solidFill>
              </a:rPr>
              <a:t>BIDANG PENGELOLAAN ASET BPKAD KAB. BLITAR</a:t>
            </a:r>
            <a:endParaRPr lang="sv-SE" sz="2000" b="1" dirty="0">
              <a:solidFill>
                <a:srgbClr val="1F497D">
                  <a:lumMod val="50000"/>
                </a:srgb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12C541BB-B9BA-F314-2878-8DF42DDAD8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153170"/>
            <a:ext cx="485775" cy="454976"/>
          </a:xfrm>
          <a:prstGeom prst="rect">
            <a:avLst/>
          </a:prstGeom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898751299"/>
              </p:ext>
            </p:extLst>
          </p:nvPr>
        </p:nvGraphicFramePr>
        <p:xfrm>
          <a:off x="168579" y="303020"/>
          <a:ext cx="8435869" cy="6222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6" t="7770" b="7770"/>
          <a:stretch/>
        </p:blipFill>
        <p:spPr bwMode="auto">
          <a:xfrm>
            <a:off x="2823140" y="6273622"/>
            <a:ext cx="4983118" cy="333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337" y="6237312"/>
            <a:ext cx="571500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837" y="6237312"/>
            <a:ext cx="501192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202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58614"/>
            <a:ext cx="7931224" cy="562074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PEMBIAYAAN DAERAH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12C541BB-B9BA-F314-2878-8DF42DDAD8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153170"/>
            <a:ext cx="485775" cy="454976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178926"/>
              </p:ext>
            </p:extLst>
          </p:nvPr>
        </p:nvGraphicFramePr>
        <p:xfrm>
          <a:off x="1475656" y="1052736"/>
          <a:ext cx="6155068" cy="1327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6211"/>
                <a:gridCol w="1253263"/>
                <a:gridCol w="1294130"/>
                <a:gridCol w="1271464"/>
              </a:tblGrid>
              <a:tr h="26550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URAIAN</a:t>
                      </a:r>
                      <a:endParaRPr lang="en-US" sz="1100" b="1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SEBELUM</a:t>
                      </a:r>
                      <a:endParaRPr lang="en-US" sz="1100" b="1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SESUDAH</a:t>
                      </a:r>
                      <a:endParaRPr lang="en-US" sz="1100" b="1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SELISIH</a:t>
                      </a:r>
                      <a:endParaRPr lang="en-US" sz="1100" b="1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65500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PEMBIAYAAN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35.036.945.946</a:t>
                      </a: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76.775.358.307,99</a:t>
                      </a: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41.738.412.361,99</a:t>
                      </a:r>
                    </a:p>
                  </a:txBody>
                  <a:tcPr/>
                </a:tc>
              </a:tr>
              <a:tr h="265500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  PENERIMAAN PEMBIAYAAN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35.036.945.946</a:t>
                      </a: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76.775.358.307,99</a:t>
                      </a: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41.738.412.361,99</a:t>
                      </a:r>
                    </a:p>
                  </a:txBody>
                  <a:tcPr marL="9525" marR="9525" marT="9525" marB="0" anchor="b"/>
                </a:tc>
              </a:tr>
              <a:tr h="26550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      </a:t>
                      </a:r>
                      <a:r>
                        <a:rPr lang="sv-SE" sz="1100" dirty="0" smtClean="0"/>
                        <a:t>SiLPA </a:t>
                      </a:r>
                      <a:r>
                        <a:rPr lang="sv-SE" sz="1100" dirty="0" smtClean="0"/>
                        <a:t>BPKAD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/>
                        <a:t>35.036.945.946</a:t>
                      </a:r>
                      <a:endParaRPr lang="en-US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/>
                        <a:t>58.491.722.708,78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23.454.776.762,78</a:t>
                      </a:r>
                    </a:p>
                  </a:txBody>
                  <a:tcPr marL="9525" marR="9525" marT="9525" marB="0" anchor="b"/>
                </a:tc>
              </a:tr>
              <a:tr h="265500">
                <a:tc>
                  <a:txBody>
                    <a:bodyPr/>
                    <a:lstStyle/>
                    <a:p>
                      <a:r>
                        <a:rPr lang="en-US" sz="1100" noProof="0" dirty="0" smtClean="0"/>
                        <a:t>      </a:t>
                      </a:r>
                      <a:r>
                        <a:rPr lang="en-US" sz="1100" noProof="0" dirty="0" err="1" smtClean="0"/>
                        <a:t>SiLPA</a:t>
                      </a:r>
                      <a:r>
                        <a:rPr lang="en-US" sz="1100" noProof="0" dirty="0" smtClean="0"/>
                        <a:t> </a:t>
                      </a:r>
                      <a:r>
                        <a:rPr lang="en-US" sz="1100" noProof="0" dirty="0" err="1" smtClean="0"/>
                        <a:t>Spesifik</a:t>
                      </a:r>
                      <a:endParaRPr lang="id-ID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/>
                        <a:t>18.283.635.599,21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18.283.635.599,21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 rot="16200000">
            <a:off x="5733710" y="3059378"/>
            <a:ext cx="5976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DPP</a:t>
            </a:r>
            <a:r>
              <a:rPr lang="id-ID" sz="2800" dirty="0" smtClean="0">
                <a:solidFill>
                  <a:schemeClr val="bg1">
                    <a:lumMod val="85000"/>
                  </a:schemeClr>
                </a:solidFill>
              </a:rPr>
              <a:t>A BPKAD 202</a:t>
            </a:r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5</a:t>
            </a:r>
            <a:endParaRPr lang="id-ID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099734"/>
              </p:ext>
            </p:extLst>
          </p:nvPr>
        </p:nvGraphicFramePr>
        <p:xfrm>
          <a:off x="1475656" y="3321224"/>
          <a:ext cx="6048672" cy="2389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89993"/>
                <a:gridCol w="1429400"/>
                <a:gridCol w="1401522"/>
                <a:gridCol w="1327757"/>
              </a:tblGrid>
              <a:tr h="26550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URAIAN</a:t>
                      </a:r>
                      <a:endParaRPr 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SEBELUM</a:t>
                      </a:r>
                      <a:endParaRPr 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SESUDAH</a:t>
                      </a:r>
                      <a:endParaRPr 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SELISIH</a:t>
                      </a:r>
                      <a:endParaRPr lang="en-US" sz="1100" b="1" dirty="0"/>
                    </a:p>
                  </a:txBody>
                  <a:tcPr anchor="ctr"/>
                </a:tc>
              </a:tr>
              <a:tr h="265500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PENERIMAAN </a:t>
                      </a:r>
                      <a:r>
                        <a:rPr lang="en-US" sz="1100" b="1" dirty="0" smtClean="0"/>
                        <a:t>PEMBIAYAAN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50.456.472.798,00</a:t>
                      </a: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109.066.561.194,51</a:t>
                      </a:r>
                      <a:endParaRPr lang="en-US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58.610.088.396,51</a:t>
                      </a:r>
                    </a:p>
                  </a:txBody>
                  <a:tcPr marL="9525" marR="9525" marT="9525" marB="0" anchor="ctr"/>
                </a:tc>
              </a:tr>
              <a:tr h="26550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      </a:t>
                      </a:r>
                      <a:r>
                        <a:rPr lang="sv-SE" sz="1100" dirty="0" smtClean="0"/>
                        <a:t>SiLPA Bebas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/>
                        <a:t>35.036.945.946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/>
                        <a:t>58.491.722.708,78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23.454.776.762,78</a:t>
                      </a:r>
                    </a:p>
                  </a:txBody>
                  <a:tcPr marL="9525" marR="9525" marT="9525" marB="0" anchor="ctr"/>
                </a:tc>
              </a:tr>
              <a:tr h="265500">
                <a:tc>
                  <a:txBody>
                    <a:bodyPr/>
                    <a:lstStyle/>
                    <a:p>
                      <a:r>
                        <a:rPr lang="en-US" sz="1100" noProof="0" dirty="0" smtClean="0"/>
                        <a:t>      </a:t>
                      </a:r>
                      <a:r>
                        <a:rPr lang="en-US" sz="1100" noProof="0" dirty="0" err="1" smtClean="0"/>
                        <a:t>SiLPA</a:t>
                      </a:r>
                      <a:r>
                        <a:rPr lang="en-US" sz="1100" noProof="0" dirty="0" smtClean="0"/>
                        <a:t> </a:t>
                      </a:r>
                      <a:r>
                        <a:rPr lang="en-US" sz="1100" noProof="0" dirty="0" err="1" smtClean="0"/>
                        <a:t>Spesifik</a:t>
                      </a:r>
                      <a:endParaRPr lang="id-ID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/>
                        <a:t>18.283.635.599,21</a:t>
                      </a:r>
                      <a:endParaRPr lang="en-US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18.283.635.599,21</a:t>
                      </a:r>
                    </a:p>
                  </a:txBody>
                  <a:tcPr marL="9525" marR="9525" marT="9525" marB="0" anchor="ctr"/>
                </a:tc>
              </a:tr>
              <a:tr h="265500">
                <a:tc>
                  <a:txBody>
                    <a:bodyPr/>
                    <a:lstStyle/>
                    <a:p>
                      <a:r>
                        <a:rPr lang="en-US" sz="1100" noProof="0" dirty="0" smtClean="0"/>
                        <a:t>      BOK </a:t>
                      </a:r>
                      <a:r>
                        <a:rPr lang="en-US" sz="1100" noProof="0" dirty="0" err="1" smtClean="0"/>
                        <a:t>Puskesmas</a:t>
                      </a:r>
                      <a:endParaRPr lang="id-ID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/>
                        <a:t>1.733.466.078,00</a:t>
                      </a:r>
                      <a:endParaRPr lang="en-US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1.733.466.078,00</a:t>
                      </a:r>
                    </a:p>
                  </a:txBody>
                  <a:tcPr marL="9525" marR="9525" marT="9525" marB="0" anchor="ctr"/>
                </a:tc>
              </a:tr>
              <a:tr h="265500">
                <a:tc>
                  <a:txBody>
                    <a:bodyPr/>
                    <a:lstStyle/>
                    <a:p>
                      <a:r>
                        <a:rPr lang="en-US" sz="1100" noProof="0" dirty="0" smtClean="0"/>
                        <a:t>      BOK </a:t>
                      </a:r>
                      <a:r>
                        <a:rPr lang="en-US" sz="1100" noProof="0" dirty="0" err="1" smtClean="0"/>
                        <a:t>Pendidikan</a:t>
                      </a:r>
                      <a:endParaRPr lang="id-ID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/>
                        <a:t>4.848.402,00</a:t>
                      </a:r>
                      <a:endParaRPr lang="en-US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4.848.402,00</a:t>
                      </a:r>
                    </a:p>
                  </a:txBody>
                  <a:tcPr marL="9525" marR="9525" marT="9525" marB="0" anchor="ctr"/>
                </a:tc>
              </a:tr>
              <a:tr h="265500">
                <a:tc>
                  <a:txBody>
                    <a:bodyPr/>
                    <a:lstStyle/>
                    <a:p>
                      <a:r>
                        <a:rPr lang="id-ID" sz="1100" noProof="0" dirty="0" smtClean="0"/>
                        <a:t>      SiLPA RSUD Wlingi</a:t>
                      </a:r>
                      <a:endParaRPr lang="id-ID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/>
                        <a:t>1.000.000.000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/>
                        <a:t>3.096.866.057,24</a:t>
                      </a:r>
                      <a:endParaRPr lang="en-US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2.096.866.057,24</a:t>
                      </a:r>
                    </a:p>
                  </a:txBody>
                  <a:tcPr marL="9525" marR="9525" marT="9525" marB="0" anchor="ctr"/>
                </a:tc>
              </a:tr>
              <a:tr h="265500">
                <a:tc>
                  <a:txBody>
                    <a:bodyPr/>
                    <a:lstStyle/>
                    <a:p>
                      <a:r>
                        <a:rPr lang="id-ID" sz="1100" noProof="0" dirty="0" smtClean="0"/>
                        <a:t>      SiLPA RSUD Srengat</a:t>
                      </a:r>
                      <a:endParaRPr lang="id-ID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/>
                        <a:t>7.000.000.000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/>
                        <a:t>16.640.265.979,74</a:t>
                      </a:r>
                      <a:endParaRPr lang="en-US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9.640.265.979,74</a:t>
                      </a:r>
                    </a:p>
                  </a:txBody>
                  <a:tcPr marL="9525" marR="9525" marT="9525" marB="0" anchor="ctr"/>
                </a:tc>
              </a:tr>
              <a:tr h="265500">
                <a:tc>
                  <a:txBody>
                    <a:bodyPr/>
                    <a:lstStyle/>
                    <a:p>
                      <a:r>
                        <a:rPr lang="id-ID" sz="1100" noProof="0" dirty="0" smtClean="0"/>
                        <a:t>      SiLPA</a:t>
                      </a:r>
                      <a:r>
                        <a:rPr lang="id-ID" sz="1100" baseline="0" noProof="0" dirty="0" smtClean="0"/>
                        <a:t> RSUD Puskesmas</a:t>
                      </a:r>
                      <a:endParaRPr lang="id-ID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/>
                        <a:t>7.419.526.852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/>
                        <a:t>10.815.756.369,54</a:t>
                      </a:r>
                      <a:endParaRPr lang="en-US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3.396.229.517,54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475656" y="2961184"/>
            <a:ext cx="1728192" cy="288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KETERANGAN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6" t="7770" b="7770"/>
          <a:stretch/>
        </p:blipFill>
        <p:spPr bwMode="auto">
          <a:xfrm>
            <a:off x="2823140" y="6345630"/>
            <a:ext cx="4983118" cy="333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337" y="6309320"/>
            <a:ext cx="571500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837" y="6309320"/>
            <a:ext cx="501192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553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691680" y="2132856"/>
            <a:ext cx="5904656" cy="201622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800" b="1" dirty="0" smtClean="0">
                <a:solidFill>
                  <a:schemeClr val="tx2">
                    <a:lumMod val="50000"/>
                  </a:schemeClr>
                </a:solidFill>
              </a:rPr>
              <a:t>TERIMA KASIH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90372" y="208311"/>
            <a:ext cx="1093852" cy="2871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700" b="1" dirty="0" smtClean="0">
                <a:solidFill>
                  <a:schemeClr val="tx1"/>
                </a:solidFill>
              </a:rPr>
              <a:t>BPKAD KAB. BLITAR</a:t>
            </a:r>
            <a:endParaRPr lang="en-US" sz="700" b="1" dirty="0">
              <a:solidFill>
                <a:schemeClr val="tx1"/>
              </a:solidFill>
            </a:endParaRPr>
          </a:p>
        </p:txBody>
      </p:sp>
      <p:pic>
        <p:nvPicPr>
          <p:cNvPr id="9" name="Picture 6" descr="LOGO KABUPATEN BLITA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796" y="162923"/>
            <a:ext cx="404584" cy="404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Berkas:Instagram icon.png - Wikipedia bahasa Indonesia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182" y="233170"/>
            <a:ext cx="234429" cy="234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Email Logo Png Images - Free Download on Freepik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99" t="23075" r="22711" b="23326"/>
          <a:stretch/>
        </p:blipFill>
        <p:spPr bwMode="auto">
          <a:xfrm>
            <a:off x="4306596" y="236714"/>
            <a:ext cx="287188" cy="28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3442500" y="260647"/>
            <a:ext cx="925588" cy="1816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800" b="1" dirty="0" smtClean="0">
                <a:solidFill>
                  <a:schemeClr val="tx1"/>
                </a:solidFill>
              </a:rPr>
              <a:t>BPKAD Kab.Blitar</a:t>
            </a:r>
            <a:endParaRPr lang="id-ID" sz="8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21777" y="260648"/>
            <a:ext cx="1308942" cy="1816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b="1" dirty="0" smtClean="0">
                <a:solidFill>
                  <a:schemeClr val="tx1"/>
                </a:solidFill>
              </a:rPr>
              <a:t>bpkad@blitarkab.go.id</a:t>
            </a:r>
            <a:endParaRPr lang="id-ID" sz="800" b="1" dirty="0">
              <a:solidFill>
                <a:schemeClr val="tx1"/>
              </a:solidFill>
            </a:endParaRPr>
          </a:p>
        </p:txBody>
      </p:sp>
      <p:pic>
        <p:nvPicPr>
          <p:cNvPr id="14" name="Picture 12" descr="Website - Free web icon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9068" y="207467"/>
            <a:ext cx="287188" cy="28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5884248" y="253350"/>
            <a:ext cx="1308942" cy="1816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b="1" dirty="0">
                <a:solidFill>
                  <a:schemeClr val="tx1"/>
                </a:solidFill>
              </a:rPr>
              <a:t>b</a:t>
            </a:r>
            <a:r>
              <a:rPr lang="en-US" sz="800" b="1" dirty="0" smtClean="0">
                <a:solidFill>
                  <a:schemeClr val="tx1"/>
                </a:solidFill>
              </a:rPr>
              <a:t>pkad.blitarkab.go.id</a:t>
            </a:r>
            <a:endParaRPr lang="id-ID" sz="800" b="1" dirty="0">
              <a:solidFill>
                <a:schemeClr val="tx1"/>
              </a:solidFill>
            </a:endParaRPr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6" t="7770" b="7770"/>
          <a:stretch/>
        </p:blipFill>
        <p:spPr bwMode="auto">
          <a:xfrm>
            <a:off x="2823140" y="6345630"/>
            <a:ext cx="4983118" cy="333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337" y="6309320"/>
            <a:ext cx="571500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837" y="6309320"/>
            <a:ext cx="501192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519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179175"/>
            <a:ext cx="7931224" cy="452562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RINGKASAN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ANGGARAN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BPKAD TA 2025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12C541BB-B9BA-F314-2878-8DF42DDAD8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153170"/>
            <a:ext cx="485775" cy="45497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16200000">
            <a:off x="5733710" y="3419418"/>
            <a:ext cx="5976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DPP</a:t>
            </a:r>
            <a:r>
              <a:rPr lang="id-ID" sz="2800" dirty="0" smtClean="0">
                <a:solidFill>
                  <a:schemeClr val="bg1">
                    <a:lumMod val="85000"/>
                  </a:schemeClr>
                </a:solidFill>
              </a:rPr>
              <a:t>A BPKAD 202</a:t>
            </a:r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5</a:t>
            </a:r>
            <a:endParaRPr lang="id-ID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956327"/>
              </p:ext>
            </p:extLst>
          </p:nvPr>
        </p:nvGraphicFramePr>
        <p:xfrm>
          <a:off x="1403648" y="836712"/>
          <a:ext cx="6369796" cy="5150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089"/>
                <a:gridCol w="1475105"/>
                <a:gridCol w="1475105"/>
                <a:gridCol w="1368742"/>
                <a:gridCol w="7067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URAIAN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SEBELUM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SESUDAH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+/-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%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</a:tr>
              <a:tr h="277232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+mn-lt"/>
                        </a:rPr>
                        <a:t>PENDAPATAN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+mn-lt"/>
                        </a:rPr>
                        <a:t>2.067.062.025.988,05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+mn-lt"/>
                        </a:rPr>
                        <a:t>2.067.583.256.399,00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+mn-lt"/>
                        </a:rPr>
                        <a:t>521.230.411,00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+mn-lt"/>
                        </a:rPr>
                        <a:t>0,02%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</a:tr>
              <a:tr h="28256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PAD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100" b="0" noProof="0" dirty="0" smtClean="0">
                          <a:latin typeface="+mn-lt"/>
                        </a:rPr>
                        <a:t>16.621.864.629,05</a:t>
                      </a:r>
                      <a:endParaRPr lang="en-US" sz="1100" b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33.542.766.540,00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16.920.901.911,00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101,79%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</a:tr>
              <a:tr h="221496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PENDAPATAN</a:t>
                      </a:r>
                      <a:r>
                        <a:rPr lang="en-US" sz="1100" baseline="0" dirty="0" smtClean="0">
                          <a:latin typeface="+mn-lt"/>
                        </a:rPr>
                        <a:t> TRANSFER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+mn-lt"/>
                        </a:rPr>
                        <a:t>2.050.440.161.359,00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2.034.040.489.859,00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(16.399.671.500,00)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0,79%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</a:tr>
              <a:tr h="250448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+mn-lt"/>
                        </a:rPr>
                        <a:t>BELANJA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+mn-lt"/>
                        </a:rPr>
                        <a:t>447.601.004.339,00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+mn-lt"/>
                        </a:rPr>
                        <a:t>447.809.227.196,00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+mn-lt"/>
                        </a:rPr>
                        <a:t>208.222.857,00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+mn-lt"/>
                        </a:rPr>
                        <a:t>0,04%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</a:tr>
              <a:tr h="207392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BELANJA OPERASI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+mn-lt"/>
                        </a:rPr>
                        <a:t>14.682.486.279,00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15.518.965.136,00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836.478.857,00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0" dirty="0" smtClean="0">
                          <a:latin typeface="+mn-lt"/>
                        </a:rPr>
                        <a:t>5,69%</a:t>
                      </a:r>
                    </a:p>
                  </a:txBody>
                  <a:tcPr/>
                </a:tc>
              </a:tr>
              <a:tr h="164336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BELANJA MODAL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+mn-lt"/>
                        </a:rPr>
                        <a:t>1.144.517.700,00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1.326.261.700,00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181.744.000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0" dirty="0" smtClean="0">
                          <a:latin typeface="+mn-lt"/>
                        </a:rPr>
                        <a:t>15,87%</a:t>
                      </a:r>
                      <a:endParaRPr lang="en-US" sz="1100" b="0" dirty="0">
                        <a:latin typeface="+mn-lt"/>
                      </a:endParaRPr>
                    </a:p>
                  </a:txBody>
                  <a:tcPr/>
                </a:tc>
              </a:tr>
              <a:tr h="265296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BELANJA TIDAK TERDUGA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+mn-lt"/>
                        </a:rPr>
                        <a:t>12.500.000.000,00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11.690.000.000,00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(810.000.000)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0" dirty="0" smtClean="0">
                          <a:latin typeface="+mn-lt"/>
                        </a:rPr>
                        <a:t>6,48%</a:t>
                      </a:r>
                      <a:endParaRPr lang="en-US" sz="1100" b="0" dirty="0">
                        <a:latin typeface="+mn-lt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BELANJA TRANSFER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+mn-lt"/>
                        </a:rPr>
                        <a:t>419.274.000.360,00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419.274.000.360,00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0,00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0" dirty="0" smtClean="0">
                          <a:latin typeface="+mn-lt"/>
                        </a:rPr>
                        <a:t>0,00%</a:t>
                      </a:r>
                      <a:endParaRPr lang="en-US" sz="1100" b="0" dirty="0">
                        <a:latin typeface="+mn-lt"/>
                      </a:endParaRPr>
                    </a:p>
                  </a:txBody>
                  <a:tcPr/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+mn-lt"/>
                        </a:rPr>
                        <a:t>PEMBIAYAAN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latin typeface="+mn-lt"/>
                        </a:rPr>
                        <a:t>PENERIMAAN PEMBIAYAAN </a:t>
                      </a:r>
                      <a:r>
                        <a:rPr lang="en-US" sz="1100" b="0" dirty="0" smtClean="0">
                          <a:latin typeface="+mn-lt"/>
                        </a:rPr>
                        <a:t>(</a:t>
                      </a:r>
                      <a:r>
                        <a:rPr lang="id-ID" sz="1100" b="0" noProof="0" dirty="0" smtClean="0">
                          <a:latin typeface="+mn-lt"/>
                        </a:rPr>
                        <a:t>Sisa Lebih Perhitungan Anggaran Tahun Sebelumnya</a:t>
                      </a:r>
                      <a:r>
                        <a:rPr lang="en-US" sz="1100" b="0" noProof="0" dirty="0" smtClean="0">
                          <a:latin typeface="+mn-lt"/>
                        </a:rPr>
                        <a:t>)</a:t>
                      </a:r>
                      <a:r>
                        <a:rPr lang="en-US" sz="1100" b="0" dirty="0" smtClean="0">
                          <a:latin typeface="+mn-lt"/>
                        </a:rPr>
                        <a:t> </a:t>
                      </a:r>
                      <a:endParaRPr lang="en-US" sz="11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+mn-lt"/>
                        </a:rPr>
                        <a:t>35.036.945.946,00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76.775.358.308,00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41.738.412.362,00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119,12%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PENGELUARAN PEMBIAYAAN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+mn-lt"/>
                        </a:rPr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0,00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0,00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smtClean="0">
                          <a:latin typeface="+mn-lt"/>
                        </a:rPr>
                        <a:t>119,12%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</a:tr>
              <a:tr h="208384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PEMBIAYAAN NETTO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+mn-lt"/>
                        </a:rPr>
                        <a:t>35.036.945.946,00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76.775.358.308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41.738.412.362,00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119,12%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</a:tr>
              <a:tr h="165328"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SURPLUS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1.619.461.021.649,05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1.619.774.029.203,00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313.007.554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0,01 %</a:t>
                      </a:r>
                    </a:p>
                  </a:txBody>
                  <a:tcPr marL="171450" marR="9525" marT="9525" marB="0"/>
                </a:tc>
              </a:tr>
            </a:tbl>
          </a:graphicData>
        </a:graphic>
      </p:graphicFrame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6" t="7770" b="7770"/>
          <a:stretch/>
        </p:blipFill>
        <p:spPr bwMode="auto">
          <a:xfrm>
            <a:off x="2823140" y="6119747"/>
            <a:ext cx="4983118" cy="333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337" y="6083437"/>
            <a:ext cx="571500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837" y="6083437"/>
            <a:ext cx="501192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795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179175"/>
            <a:ext cx="7931224" cy="452562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RINGKASAN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ANGGARAN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BPKAD TA 2025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12C541BB-B9BA-F314-2878-8DF42DDAD8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153170"/>
            <a:ext cx="485775" cy="45497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16200000">
            <a:off x="5733710" y="3419418"/>
            <a:ext cx="5976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DPP</a:t>
            </a:r>
            <a:r>
              <a:rPr lang="id-ID" sz="2800" dirty="0" smtClean="0">
                <a:solidFill>
                  <a:schemeClr val="bg1">
                    <a:lumMod val="85000"/>
                  </a:schemeClr>
                </a:solidFill>
              </a:rPr>
              <a:t>A BPKAD 202</a:t>
            </a:r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5</a:t>
            </a:r>
            <a:endParaRPr lang="id-ID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309766"/>
              </p:ext>
            </p:extLst>
          </p:nvPr>
        </p:nvGraphicFramePr>
        <p:xfrm>
          <a:off x="1340618" y="980728"/>
          <a:ext cx="6369555" cy="4329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089"/>
                <a:gridCol w="1475105"/>
                <a:gridCol w="1475105"/>
                <a:gridCol w="1379855"/>
                <a:gridCol w="6954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URAIAN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SEBELUM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SESUDAH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+/-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latin typeface="+mn-lt"/>
                        </a:rPr>
                        <a:t>%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</a:tr>
              <a:tr h="277232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+mn-lt"/>
                        </a:rPr>
                        <a:t>PAD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100" b="1" noProof="0" dirty="0" smtClean="0">
                          <a:latin typeface="+mn-lt"/>
                        </a:rPr>
                        <a:t>16.621.864.629,05</a:t>
                      </a:r>
                      <a:endParaRPr lang="en-US" sz="1100" b="1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+mn-lt"/>
                        </a:rPr>
                        <a:t>33.542.766.540,00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+mn-lt"/>
                        </a:rPr>
                        <a:t>16.920.901.911,00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101,79 %</a:t>
                      </a:r>
                    </a:p>
                  </a:txBody>
                  <a:tcPr marL="85725" marR="9525" marT="9525" marB="0"/>
                </a:tc>
              </a:tr>
              <a:tr h="28256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RETRIBUSI</a:t>
                      </a:r>
                      <a:r>
                        <a:rPr lang="en-US" sz="1100" baseline="0" dirty="0" smtClean="0">
                          <a:latin typeface="+mn-lt"/>
                        </a:rPr>
                        <a:t> DAERAH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100" b="0" noProof="0" dirty="0" smtClean="0">
                          <a:latin typeface="+mn-lt"/>
                        </a:rPr>
                        <a:t>4.644.751.080</a:t>
                      </a:r>
                      <a:r>
                        <a:rPr lang="en-US" sz="1100" b="0" noProof="0" dirty="0" smtClean="0">
                          <a:latin typeface="+mn-lt"/>
                        </a:rPr>
                        <a:t>,00</a:t>
                      </a:r>
                      <a:endParaRPr lang="en-US" sz="1100" b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4.639.511.080,00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(5.240.000,00)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0,11 %</a:t>
                      </a:r>
                    </a:p>
                  </a:txBody>
                  <a:tcPr marL="171450" marR="9525" marT="9525" marB="0"/>
                </a:tc>
              </a:tr>
              <a:tr h="221496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HASIL PENGELOLAAN KEKAYAAN DAERAH</a:t>
                      </a:r>
                    </a:p>
                    <a:p>
                      <a:r>
                        <a:rPr lang="en-US" sz="1100" dirty="0" smtClean="0">
                          <a:latin typeface="+mn-lt"/>
                        </a:rPr>
                        <a:t>YANG DIPISAHKAN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+mn-lt"/>
                        </a:rPr>
                        <a:t>2.187.450.924,00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+mn-lt"/>
                        </a:rPr>
                        <a:t>2.187.450.924,00</a:t>
                      </a:r>
                    </a:p>
                    <a:p>
                      <a:pPr algn="r"/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0,00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0 %</a:t>
                      </a:r>
                    </a:p>
                  </a:txBody>
                  <a:tcPr marL="9525" marR="9525" marT="9525" marB="0"/>
                </a:tc>
              </a:tr>
              <a:tr h="221496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LAIN-LAIN PAD YANG SAH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+mn-lt"/>
                        </a:rPr>
                        <a:t>9.789.662.625,00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26.715.804.536,00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+mn-lt"/>
                        </a:rPr>
                        <a:t>16.926.141.911,00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172,89 %</a:t>
                      </a:r>
                    </a:p>
                  </a:txBody>
                  <a:tcPr marL="85725" marR="9525" marT="9525" marB="0"/>
                </a:tc>
              </a:tr>
              <a:tr h="221496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+mn-lt"/>
                        </a:rPr>
                        <a:t>PENDAPATAN</a:t>
                      </a:r>
                      <a:r>
                        <a:rPr lang="en-US" sz="1100" b="1" baseline="0" dirty="0" smtClean="0">
                          <a:latin typeface="+mn-lt"/>
                        </a:rPr>
                        <a:t> TRANSFER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+mn-lt"/>
                        </a:rPr>
                        <a:t>2.050.440.161.359,00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+mn-lt"/>
                        </a:rPr>
                        <a:t>2.034.040.489.859,00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+mn-lt"/>
                        </a:rPr>
                        <a:t>(16.399.671.500,00)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0,79 %</a:t>
                      </a:r>
                    </a:p>
                  </a:txBody>
                  <a:tcPr marL="171450" marR="9525" marT="9525" marB="0"/>
                </a:tc>
              </a:tr>
              <a:tr h="250448"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+mn-lt"/>
                        </a:rPr>
                        <a:t>PENDAPATAN TRANSFER PEMERINTAH</a:t>
                      </a:r>
                    </a:p>
                    <a:p>
                      <a:r>
                        <a:rPr lang="en-US" sz="1100" b="0" dirty="0" smtClean="0">
                          <a:latin typeface="+mn-lt"/>
                        </a:rPr>
                        <a:t>PUSAT</a:t>
                      </a:r>
                      <a:endParaRPr lang="en-US" sz="11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+mn-lt"/>
                        </a:rPr>
                        <a:t>1.948.842.338.000,00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0" dirty="0" smtClean="0">
                          <a:latin typeface="+mn-lt"/>
                        </a:rPr>
                        <a:t>1.927.682.722.000,00</a:t>
                      </a:r>
                      <a:endParaRPr lang="en-US" sz="11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0" dirty="0" smtClean="0">
                          <a:latin typeface="+mn-lt"/>
                        </a:rPr>
                        <a:t>(21.159.616.000,00)</a:t>
                      </a:r>
                      <a:endParaRPr lang="en-US" sz="11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1,08 %</a:t>
                      </a:r>
                    </a:p>
                  </a:txBody>
                  <a:tcPr marL="171450" marR="9525" marT="9525" marB="0"/>
                </a:tc>
              </a:tr>
              <a:tr h="250448"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+mn-lt"/>
                        </a:rPr>
                        <a:t>PENDAPATAN TRANSFER ANTAR DAERAH</a:t>
                      </a:r>
                      <a:endParaRPr lang="en-US" sz="11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+mn-lt"/>
                        </a:rPr>
                        <a:t>101.597.823.359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0" dirty="0" smtClean="0">
                          <a:latin typeface="+mn-lt"/>
                        </a:rPr>
                        <a:t>106.357.767.859</a:t>
                      </a:r>
                      <a:endParaRPr lang="en-US" sz="11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0" dirty="0" smtClean="0">
                          <a:latin typeface="+mn-lt"/>
                        </a:rPr>
                        <a:t>4.759.944.500</a:t>
                      </a:r>
                      <a:endParaRPr lang="en-US" sz="11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4,68 %</a:t>
                      </a:r>
                    </a:p>
                  </a:txBody>
                  <a:tcPr marL="171450" marR="9525" marT="9525" marB="0"/>
                </a:tc>
              </a:tr>
              <a:tr h="250448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+mn-lt"/>
                        </a:rPr>
                        <a:t>JUMLAH PENDAPATAN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+mn-lt"/>
                        </a:rPr>
                        <a:t>2.067.062.025.988,00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+mn-lt"/>
                        </a:rPr>
                        <a:t>2.067.583.256.399,00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+mn-lt"/>
                        </a:rPr>
                        <a:t>521.230.411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0,02 %</a:t>
                      </a:r>
                    </a:p>
                  </a:txBody>
                  <a:tcPr marL="171450" marR="9525" marT="9525" marB="0"/>
                </a:tc>
              </a:tr>
            </a:tbl>
          </a:graphicData>
        </a:graphic>
      </p:graphicFrame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6" t="7770" b="7770"/>
          <a:stretch/>
        </p:blipFill>
        <p:spPr bwMode="auto">
          <a:xfrm>
            <a:off x="2823140" y="6119747"/>
            <a:ext cx="4983118" cy="333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337" y="6083437"/>
            <a:ext cx="571500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837" y="6083437"/>
            <a:ext cx="501192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360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179175"/>
            <a:ext cx="7931224" cy="452562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RINGKASAN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ANGGARAN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BPKAD TA 2025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12C541BB-B9BA-F314-2878-8DF42DDAD8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153170"/>
            <a:ext cx="485775" cy="45497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16200000">
            <a:off x="5733710" y="2915362"/>
            <a:ext cx="5976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DPP</a:t>
            </a:r>
            <a:r>
              <a:rPr lang="id-ID" sz="2800" dirty="0" smtClean="0">
                <a:solidFill>
                  <a:schemeClr val="bg1">
                    <a:lumMod val="85000"/>
                  </a:schemeClr>
                </a:solidFill>
              </a:rPr>
              <a:t>A BPKAD 202</a:t>
            </a:r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5</a:t>
            </a:r>
            <a:endParaRPr lang="id-ID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020887"/>
              </p:ext>
            </p:extLst>
          </p:nvPr>
        </p:nvGraphicFramePr>
        <p:xfrm>
          <a:off x="611560" y="836712"/>
          <a:ext cx="7430201" cy="449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6388"/>
                <a:gridCol w="1607190"/>
                <a:gridCol w="1530657"/>
                <a:gridCol w="1454124"/>
                <a:gridCol w="77184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URAIAN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SEBELUM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SESUDAH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+/-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%</a:t>
                      </a:r>
                      <a:endParaRPr lang="en-US" sz="1100" dirty="0"/>
                    </a:p>
                  </a:txBody>
                  <a:tcPr/>
                </a:tc>
              </a:tr>
              <a:tr h="250448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BELANJA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Arial" pitchFamily="34" charset="0"/>
                          <a:cs typeface="Arial" pitchFamily="34" charset="0"/>
                        </a:rPr>
                        <a:t>447.601.004.339,00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Arial" pitchFamily="34" charset="0"/>
                          <a:cs typeface="Arial" pitchFamily="34" charset="0"/>
                        </a:rPr>
                        <a:t>447.809.227.196,00</a:t>
                      </a:r>
                      <a:endParaRPr lang="en-US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208.222.857,00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0,04 %</a:t>
                      </a:r>
                    </a:p>
                  </a:txBody>
                  <a:tcPr marL="171450" marR="9525" marT="9525" marB="0" anchor="ctr"/>
                </a:tc>
              </a:tr>
              <a:tr h="207392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BELANJA OPERASI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Arial" pitchFamily="34" charset="0"/>
                          <a:cs typeface="Arial" pitchFamily="34" charset="0"/>
                        </a:rPr>
                        <a:t>14.682.486.279,00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Arial" pitchFamily="34" charset="0"/>
                          <a:cs typeface="Arial" pitchFamily="34" charset="0"/>
                        </a:rPr>
                        <a:t>15.518.965.136,00</a:t>
                      </a:r>
                      <a:endParaRPr lang="en-US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836.478.857,00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5,69 %</a:t>
                      </a:r>
                    </a:p>
                  </a:txBody>
                  <a:tcPr marL="171450" marR="9525" marT="9525" marB="0" anchor="ctr"/>
                </a:tc>
              </a:tr>
              <a:tr h="16433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BELANJA PEGAWAI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Arial" pitchFamily="34" charset="0"/>
                          <a:cs typeface="Arial" pitchFamily="34" charset="0"/>
                        </a:rPr>
                        <a:t>5.718.448.558,00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pitchFamily="34" charset="0"/>
                          <a:cs typeface="Arial" pitchFamily="34" charset="0"/>
                        </a:rPr>
                        <a:t>7.799.666.659,00</a:t>
                      </a:r>
                      <a:endParaRPr lang="en-US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2.081.218.101,00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36,39 %</a:t>
                      </a:r>
                    </a:p>
                  </a:txBody>
                  <a:tcPr marL="85725" marR="9525" marT="9525" marB="0" anchor="ctr"/>
                </a:tc>
              </a:tr>
              <a:tr h="16433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BELANJA BARANG DAN JASA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Arial" pitchFamily="34" charset="0"/>
                          <a:cs typeface="Arial" pitchFamily="34" charset="0"/>
                        </a:rPr>
                        <a:t>8.964.037.721,00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pitchFamily="34" charset="0"/>
                          <a:cs typeface="Arial" pitchFamily="34" charset="0"/>
                        </a:rPr>
                        <a:t>7.719.298.477,00</a:t>
                      </a:r>
                      <a:endParaRPr lang="en-US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1.244.739.244,00)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13,88 %</a:t>
                      </a:r>
                    </a:p>
                  </a:txBody>
                  <a:tcPr marL="85725" marR="9525" marT="9525" marB="0" anchor="ctr"/>
                </a:tc>
              </a:tr>
              <a:tr h="164336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BELANJA MODAL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Arial" pitchFamily="34" charset="0"/>
                          <a:cs typeface="Arial" pitchFamily="34" charset="0"/>
                        </a:rPr>
                        <a:t>1.144.517.700,00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Arial" pitchFamily="34" charset="0"/>
                          <a:cs typeface="Arial" pitchFamily="34" charset="0"/>
                        </a:rPr>
                        <a:t>1.326.261.700,00</a:t>
                      </a:r>
                      <a:endParaRPr lang="en-US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181.744.000,00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15,87 %</a:t>
                      </a:r>
                    </a:p>
                  </a:txBody>
                  <a:tcPr marL="85725" marR="9525" marT="9525" marB="0" anchor="ctr"/>
                </a:tc>
              </a:tr>
              <a:tr h="26529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BM.</a:t>
                      </a:r>
                      <a:r>
                        <a:rPr lang="en-US" sz="1100" baseline="0" dirty="0" smtClean="0"/>
                        <a:t> PERALATAN &amp; MESIN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000"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744.517.700,00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80000"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926.261.700,00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181.744.000,00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24,41 %</a:t>
                      </a:r>
                    </a:p>
                  </a:txBody>
                  <a:tcPr marL="85725" marR="9525" marT="9525" marB="0" anchor="ctr"/>
                </a:tc>
              </a:tr>
              <a:tr h="26529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BM. GEDUNG &amp; BANGUNAN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000"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400.000.000,00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80000"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400.000.000,00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0 %</a:t>
                      </a:r>
                    </a:p>
                  </a:txBody>
                  <a:tcPr marL="9525" marR="9525" marT="9525" marB="0" anchor="ctr"/>
                </a:tc>
              </a:tr>
              <a:tr h="265296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BELANJA TIDAK TERDUGA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Arial" pitchFamily="34" charset="0"/>
                          <a:cs typeface="Arial" pitchFamily="34" charset="0"/>
                        </a:rPr>
                        <a:t>12.500.000.000,00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Arial" pitchFamily="34" charset="0"/>
                          <a:cs typeface="Arial" pitchFamily="34" charset="0"/>
                        </a:rPr>
                        <a:t>11.690.000.000,00</a:t>
                      </a:r>
                      <a:endParaRPr lang="en-US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(810.000.000,00)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6,48 %</a:t>
                      </a:r>
                    </a:p>
                  </a:txBody>
                  <a:tcPr marL="171450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BELANJA TRANSFER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Arial" pitchFamily="34" charset="0"/>
                          <a:cs typeface="Arial" pitchFamily="34" charset="0"/>
                        </a:rPr>
                        <a:t>419.274.000.360,00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latin typeface="Arial" pitchFamily="34" charset="0"/>
                          <a:cs typeface="Arial" pitchFamily="34" charset="0"/>
                        </a:rPr>
                        <a:t>419.274.000.360,00</a:t>
                      </a:r>
                      <a:endParaRPr lang="en-US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0 %</a:t>
                      </a:r>
                    </a:p>
                  </a:txBody>
                  <a:tcPr marL="9525" marR="9525" marT="9525" marB="0" anchor="ctr"/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PEMBIAYAAN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US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PENERIMAAN PEMBIAYAAN </a:t>
                      </a:r>
                      <a:r>
                        <a:rPr lang="en-US" sz="1100" b="0" dirty="0" smtClean="0"/>
                        <a:t>(</a:t>
                      </a:r>
                      <a:r>
                        <a:rPr lang="id-ID" sz="1100" b="0" noProof="0" dirty="0" smtClean="0"/>
                        <a:t>Sisa Lebih Perhitungan Anggaran Tahun Sebelumnya</a:t>
                      </a:r>
                      <a:r>
                        <a:rPr lang="en-US" sz="1100" b="0" noProof="0" dirty="0" smtClean="0"/>
                        <a:t>)</a:t>
                      </a:r>
                      <a:r>
                        <a:rPr lang="en-US" sz="1100" b="0" dirty="0" smtClean="0"/>
                        <a:t> </a:t>
                      </a:r>
                      <a:endParaRPr lang="en-US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Arial" pitchFamily="34" charset="0"/>
                          <a:cs typeface="Arial" pitchFamily="34" charset="0"/>
                        </a:rPr>
                        <a:t>35.036.945.946,00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pitchFamily="34" charset="0"/>
                          <a:cs typeface="Arial" pitchFamily="34" charset="0"/>
                        </a:rPr>
                        <a:t>76.775.358.308,00</a:t>
                      </a:r>
                      <a:endParaRPr lang="en-US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pitchFamily="34" charset="0"/>
                          <a:cs typeface="Arial" pitchFamily="34" charset="0"/>
                        </a:rPr>
                        <a:t>41.738.412.362,00</a:t>
                      </a:r>
                      <a:endParaRPr lang="en-US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MT"/>
                        </a:rPr>
                        <a:t>119,12 %</a:t>
                      </a:r>
                    </a:p>
                  </a:txBody>
                  <a:tcPr marL="857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PENGELUARAN PEMBIAYAAN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Arial" pitchFamily="34" charset="0"/>
                          <a:cs typeface="Arial" pitchFamily="34" charset="0"/>
                        </a:rPr>
                        <a:t>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pitchFamily="34" charset="0"/>
                          <a:cs typeface="Arial" pitchFamily="34" charset="0"/>
                        </a:rPr>
                        <a:t>0,00</a:t>
                      </a:r>
                      <a:endParaRPr lang="en-US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pitchFamily="34" charset="0"/>
                          <a:cs typeface="Arial" pitchFamily="34" charset="0"/>
                        </a:rPr>
                        <a:t>0,00</a:t>
                      </a:r>
                      <a:endParaRPr lang="en-US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pitchFamily="34" charset="0"/>
                          <a:cs typeface="Arial" pitchFamily="34" charset="0"/>
                        </a:rPr>
                        <a:t>0,00%</a:t>
                      </a:r>
                      <a:endParaRPr lang="en-US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208384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PEMBIAYAAN NETTO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Arial" pitchFamily="34" charset="0"/>
                          <a:cs typeface="Arial" pitchFamily="34" charset="0"/>
                        </a:rPr>
                        <a:t>35.036.945.946,00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pitchFamily="34" charset="0"/>
                          <a:cs typeface="Arial" pitchFamily="34" charset="0"/>
                        </a:rPr>
                        <a:t>76.775.358.308</a:t>
                      </a:r>
                      <a:endParaRPr lang="en-US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latin typeface="Arial" pitchFamily="34" charset="0"/>
                          <a:cs typeface="Arial" pitchFamily="34" charset="0"/>
                        </a:rPr>
                        <a:t>41.738.412.362,00</a:t>
                      </a:r>
                      <a:endParaRPr lang="en-US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MT"/>
                        </a:rPr>
                        <a:t>119,12%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MT"/>
                      </a:endParaRPr>
                    </a:p>
                  </a:txBody>
                  <a:tcPr anchor="ctr"/>
                </a:tc>
              </a:tr>
              <a:tr h="165328"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SURPLUS</a:t>
                      </a:r>
                      <a:endParaRPr 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1.619.461.021.649,05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1.619.774.029.203,00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M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6" t="7770" b="7770"/>
          <a:stretch/>
        </p:blipFill>
        <p:spPr bwMode="auto">
          <a:xfrm>
            <a:off x="2823140" y="6119747"/>
            <a:ext cx="4983118" cy="333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337" y="6083437"/>
            <a:ext cx="571500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837" y="6083437"/>
            <a:ext cx="501192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589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539" y="4871293"/>
            <a:ext cx="2534277" cy="57606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sv-SE" sz="1200" b="1" dirty="0" smtClean="0">
                <a:solidFill>
                  <a:schemeClr val="tx2">
                    <a:lumMod val="50000"/>
                  </a:schemeClr>
                </a:solidFill>
              </a:rPr>
              <a:t>PENDAPATAN TRANSFER PEMERINTAH PUSAT </a:t>
            </a:r>
            <a:r>
              <a:rPr lang="sv-SE" sz="1200" b="1" dirty="0" smtClean="0">
                <a:solidFill>
                  <a:schemeClr val="tx2">
                    <a:lumMod val="50000"/>
                  </a:schemeClr>
                </a:solidFill>
              </a:rPr>
              <a:t> (SEBELUM)</a:t>
            </a:r>
            <a:r>
              <a:rPr lang="sv-SE" sz="1200" b="1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sv-SE" sz="12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sv-SE" sz="1200" b="1" dirty="0" smtClean="0">
                <a:solidFill>
                  <a:schemeClr val="tx2">
                    <a:lumMod val="50000"/>
                  </a:schemeClr>
                </a:solidFill>
              </a:rPr>
              <a:t>Rp. </a:t>
            </a:r>
            <a:r>
              <a:rPr lang="en-US" sz="1200" dirty="0" smtClean="0"/>
              <a:t>1.948.842.338.000,00</a:t>
            </a:r>
            <a:endParaRPr lang="sv-SE" sz="12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7719817" y="1264929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SEBELUM</a:t>
            </a:r>
            <a:endParaRPr lang="id-ID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="" xmlns:a16="http://schemas.microsoft.com/office/drawing/2014/main" id="{12C541BB-B9BA-F314-2878-8DF42DDAD8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1" y="116632"/>
            <a:ext cx="485775" cy="454976"/>
          </a:xfrm>
          <a:prstGeom prst="rect">
            <a:avLst/>
          </a:prstGeom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698453322"/>
              </p:ext>
            </p:extLst>
          </p:nvPr>
        </p:nvGraphicFramePr>
        <p:xfrm>
          <a:off x="251520" y="344120"/>
          <a:ext cx="7837240" cy="22943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815633479"/>
              </p:ext>
            </p:extLst>
          </p:nvPr>
        </p:nvGraphicFramePr>
        <p:xfrm>
          <a:off x="323528" y="2492896"/>
          <a:ext cx="7837240" cy="22943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TextBox 8"/>
          <p:cNvSpPr txBox="1"/>
          <p:nvPr/>
        </p:nvSpPr>
        <p:spPr>
          <a:xfrm rot="16200000">
            <a:off x="7719817" y="3455422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SESUDAH</a:t>
            </a:r>
            <a:endParaRPr lang="id-ID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059832" y="4863068"/>
            <a:ext cx="2534277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200" b="1" dirty="0" smtClean="0">
                <a:solidFill>
                  <a:schemeClr val="tx2">
                    <a:lumMod val="50000"/>
                  </a:schemeClr>
                </a:solidFill>
              </a:rPr>
              <a:t>PENDAPATAN TRANSFER PEMERINTAH PUSAT </a:t>
            </a:r>
            <a:r>
              <a:rPr lang="sv-SE" sz="1200" b="1" dirty="0" smtClean="0">
                <a:solidFill>
                  <a:schemeClr val="tx2">
                    <a:lumMod val="50000"/>
                  </a:schemeClr>
                </a:solidFill>
              </a:rPr>
              <a:t>(SETELAH)</a:t>
            </a:r>
            <a:r>
              <a:rPr lang="sv-SE" sz="12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sv-SE" sz="12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sv-SE" sz="1200" b="1" dirty="0" smtClean="0">
                <a:solidFill>
                  <a:schemeClr val="tx2">
                    <a:lumMod val="50000"/>
                  </a:schemeClr>
                </a:solidFill>
              </a:rPr>
              <a:t>Rp. </a:t>
            </a:r>
            <a:r>
              <a:rPr lang="en-US" sz="1200" b="1" dirty="0"/>
              <a:t>1.927.682.722.000</a:t>
            </a:r>
            <a:r>
              <a:rPr lang="en-US" sz="1200" b="1" dirty="0" smtClean="0"/>
              <a:t>,00</a:t>
            </a:r>
            <a:endParaRPr lang="sv-SE" sz="12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6" t="7770" b="7770"/>
          <a:stretch/>
        </p:blipFill>
        <p:spPr bwMode="auto">
          <a:xfrm>
            <a:off x="2823140" y="6119747"/>
            <a:ext cx="4983118" cy="333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337" y="6083437"/>
            <a:ext cx="571500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837" y="6083437"/>
            <a:ext cx="501192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itle 1"/>
          <p:cNvSpPr txBox="1">
            <a:spLocks/>
          </p:cNvSpPr>
          <p:nvPr/>
        </p:nvSpPr>
        <p:spPr>
          <a:xfrm>
            <a:off x="5629571" y="4863068"/>
            <a:ext cx="2534277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200" b="1" dirty="0" smtClean="0">
                <a:solidFill>
                  <a:schemeClr val="tx2">
                    <a:lumMod val="50000"/>
                  </a:schemeClr>
                </a:solidFill>
              </a:rPr>
              <a:t>SELISIH</a:t>
            </a:r>
            <a:r>
              <a:rPr lang="sv-SE" sz="12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sv-SE" sz="12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sv-SE" sz="1200" b="1" dirty="0" smtClean="0">
                <a:solidFill>
                  <a:schemeClr val="tx2">
                    <a:lumMod val="50000"/>
                  </a:schemeClr>
                </a:solidFill>
              </a:rPr>
              <a:t>(Rp</a:t>
            </a:r>
            <a:r>
              <a:rPr lang="sv-SE" sz="1200" b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n-US" sz="1200" b="1" dirty="0" smtClean="0"/>
              <a:t>21.159.616.000,00)</a:t>
            </a:r>
            <a:endParaRPr lang="sv-SE" sz="12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44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75177" y="4437111"/>
            <a:ext cx="2880319" cy="576064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sv-SE" sz="1100" b="1" dirty="0" smtClean="0">
                <a:solidFill>
                  <a:schemeClr val="tx2">
                    <a:lumMod val="50000"/>
                  </a:schemeClr>
                </a:solidFill>
              </a:rPr>
              <a:t>PENDAPATAN TRANSFER ANTAR </a:t>
            </a:r>
            <a:r>
              <a:rPr lang="sv-SE" sz="1100" b="1" dirty="0" smtClean="0">
                <a:solidFill>
                  <a:schemeClr val="tx2">
                    <a:lumMod val="50000"/>
                  </a:schemeClr>
                </a:solidFill>
              </a:rPr>
              <a:t>DAERAH (SEBELUM) </a:t>
            </a:r>
            <a:r>
              <a:rPr lang="sv-SE" sz="1100" b="1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sv-SE" sz="11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sv-SE" sz="1100" b="1" dirty="0" smtClean="0">
                <a:solidFill>
                  <a:schemeClr val="tx2">
                    <a:lumMod val="50000"/>
                  </a:schemeClr>
                </a:solidFill>
              </a:rPr>
              <a:t>Rp. </a:t>
            </a:r>
            <a:r>
              <a:rPr lang="en-US" sz="1100" b="1" dirty="0" smtClean="0"/>
              <a:t>101.597.823.359,00</a:t>
            </a:r>
            <a:endParaRPr lang="sv-SE" sz="11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="" xmlns:a16="http://schemas.microsoft.com/office/drawing/2014/main" id="{12C541BB-B9BA-F314-2878-8DF42DDAD8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1" y="116632"/>
            <a:ext cx="485775" cy="454976"/>
          </a:xfrm>
          <a:prstGeom prst="rect">
            <a:avLst/>
          </a:prstGeom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891431270"/>
              </p:ext>
            </p:extLst>
          </p:nvPr>
        </p:nvGraphicFramePr>
        <p:xfrm>
          <a:off x="179512" y="188640"/>
          <a:ext cx="7626746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984487220"/>
              </p:ext>
            </p:extLst>
          </p:nvPr>
        </p:nvGraphicFramePr>
        <p:xfrm>
          <a:off x="395536" y="2132856"/>
          <a:ext cx="7200800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TextBox 8"/>
          <p:cNvSpPr txBox="1"/>
          <p:nvPr/>
        </p:nvSpPr>
        <p:spPr>
          <a:xfrm rot="16200000">
            <a:off x="6870154" y="935142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SEBELUM</a:t>
            </a:r>
            <a:endParaRPr lang="id-ID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6878307" y="2814929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SESUDAH</a:t>
            </a:r>
            <a:endParaRPr lang="id-ID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275856" y="4437111"/>
            <a:ext cx="2880319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100" b="1" dirty="0" smtClean="0">
                <a:solidFill>
                  <a:schemeClr val="tx2">
                    <a:lumMod val="50000"/>
                  </a:schemeClr>
                </a:solidFill>
              </a:rPr>
              <a:t>PENDAPATAN TRANSFER ANTAR </a:t>
            </a:r>
            <a:r>
              <a:rPr lang="sv-SE" sz="1100" b="1" dirty="0" smtClean="0">
                <a:solidFill>
                  <a:schemeClr val="tx2">
                    <a:lumMod val="50000"/>
                  </a:schemeClr>
                </a:solidFill>
              </a:rPr>
              <a:t>DAERAH (SETELAH) </a:t>
            </a:r>
            <a:r>
              <a:rPr lang="sv-SE" sz="11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sv-SE" sz="11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sv-SE" sz="1100" b="1" dirty="0" smtClean="0">
                <a:solidFill>
                  <a:schemeClr val="tx2">
                    <a:lumMod val="50000"/>
                  </a:schemeClr>
                </a:solidFill>
              </a:rPr>
              <a:t>Rp. </a:t>
            </a:r>
            <a:r>
              <a:rPr lang="en-US" sz="1100" b="1" dirty="0"/>
              <a:t>106.357.767.859</a:t>
            </a:r>
            <a:r>
              <a:rPr lang="en-US" sz="1100" b="1" dirty="0" smtClean="0"/>
              <a:t>,00</a:t>
            </a:r>
            <a:endParaRPr lang="sv-SE" sz="11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6" t="7770" b="7770"/>
          <a:stretch/>
        </p:blipFill>
        <p:spPr bwMode="auto">
          <a:xfrm>
            <a:off x="2823140" y="6407779"/>
            <a:ext cx="4983118" cy="333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337" y="6371469"/>
            <a:ext cx="571500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837" y="6371469"/>
            <a:ext cx="501192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itle 1"/>
          <p:cNvSpPr txBox="1">
            <a:spLocks/>
          </p:cNvSpPr>
          <p:nvPr/>
        </p:nvSpPr>
        <p:spPr>
          <a:xfrm>
            <a:off x="6225731" y="4437562"/>
            <a:ext cx="2306709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100" b="1" dirty="0" smtClean="0">
                <a:solidFill>
                  <a:schemeClr val="tx2">
                    <a:lumMod val="50000"/>
                  </a:schemeClr>
                </a:solidFill>
              </a:rPr>
              <a:t>SELISIH </a:t>
            </a:r>
            <a:r>
              <a:rPr lang="sv-SE" sz="11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sv-SE" sz="11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sv-SE" sz="1100" b="1" dirty="0" smtClean="0">
                <a:solidFill>
                  <a:schemeClr val="tx2">
                    <a:lumMod val="50000"/>
                  </a:schemeClr>
                </a:solidFill>
              </a:rPr>
              <a:t>Rp. </a:t>
            </a:r>
            <a:r>
              <a:rPr lang="en-US" sz="1100" b="1" dirty="0" smtClean="0"/>
              <a:t>4.759.944.500,00</a:t>
            </a:r>
            <a:endParaRPr lang="sv-SE" sz="11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77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57479" y="836712"/>
            <a:ext cx="2802353" cy="576064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sv-SE" sz="1600" b="1" dirty="0" smtClean="0">
                <a:solidFill>
                  <a:schemeClr val="tx2">
                    <a:lumMod val="50000"/>
                  </a:schemeClr>
                </a:solidFill>
              </a:rPr>
              <a:t>BELANJA (SEBELUM)</a:t>
            </a:r>
            <a:r>
              <a:rPr lang="sv-SE" sz="1600" b="1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sv-SE" sz="16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sv-SE" sz="1600" b="1" dirty="0" smtClean="0">
                <a:solidFill>
                  <a:schemeClr val="tx2">
                    <a:lumMod val="50000"/>
                  </a:schemeClr>
                </a:solidFill>
              </a:rPr>
              <a:t>Rp. </a:t>
            </a:r>
            <a:r>
              <a:rPr lang="en-US" sz="1600" b="1" dirty="0" smtClean="0"/>
              <a:t>447.601.004.339,00</a:t>
            </a:r>
            <a:endParaRPr lang="sv-SE" sz="16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64290570"/>
              </p:ext>
            </p:extLst>
          </p:nvPr>
        </p:nvGraphicFramePr>
        <p:xfrm>
          <a:off x="179512" y="1412776"/>
          <a:ext cx="3744416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606342078"/>
              </p:ext>
            </p:extLst>
          </p:nvPr>
        </p:nvGraphicFramePr>
        <p:xfrm>
          <a:off x="4283968" y="1412776"/>
          <a:ext cx="352839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3227219" y="832580"/>
            <a:ext cx="259839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600" b="1" dirty="0" smtClean="0">
                <a:solidFill>
                  <a:schemeClr val="tx2">
                    <a:lumMod val="50000"/>
                  </a:schemeClr>
                </a:solidFill>
              </a:rPr>
              <a:t>BELANJA (SESUDAH)</a:t>
            </a:r>
            <a:r>
              <a:rPr lang="sv-SE" sz="16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sv-SE" sz="16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sv-SE" sz="1600" b="1" dirty="0" smtClean="0">
                <a:solidFill>
                  <a:schemeClr val="tx2">
                    <a:lumMod val="50000"/>
                  </a:schemeClr>
                </a:solidFill>
              </a:rPr>
              <a:t>Rp. </a:t>
            </a:r>
            <a:r>
              <a:rPr lang="en-US" sz="1600" b="1" dirty="0"/>
              <a:t>447.809.227.196</a:t>
            </a:r>
            <a:r>
              <a:rPr lang="en-US" sz="1600" b="1" dirty="0" smtClean="0"/>
              <a:t>,00</a:t>
            </a:r>
            <a:endParaRPr lang="sv-SE" sz="16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-494982" y="3455422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SEBELUM</a:t>
            </a:r>
            <a:endParaRPr lang="id-ID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3590310" y="3604886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SESUDAH</a:t>
            </a:r>
            <a:endParaRPr lang="id-ID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6" t="7770" b="7770"/>
          <a:stretch/>
        </p:blipFill>
        <p:spPr bwMode="auto">
          <a:xfrm>
            <a:off x="2823140" y="6119747"/>
            <a:ext cx="4983118" cy="333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337" y="6083437"/>
            <a:ext cx="571500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837" y="6083437"/>
            <a:ext cx="501192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12C541BB-B9BA-F314-2878-8DF42DDAD851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1" y="116632"/>
            <a:ext cx="485775" cy="454976"/>
          </a:xfrm>
          <a:prstGeom prst="rect">
            <a:avLst/>
          </a:prstGeom>
        </p:spPr>
      </p:pic>
      <p:sp>
        <p:nvSpPr>
          <p:cNvPr id="16" name="Title 1"/>
          <p:cNvSpPr txBox="1">
            <a:spLocks/>
          </p:cNvSpPr>
          <p:nvPr/>
        </p:nvSpPr>
        <p:spPr>
          <a:xfrm>
            <a:off x="5877347" y="832580"/>
            <a:ext cx="259839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600" b="1" dirty="0" smtClean="0">
                <a:solidFill>
                  <a:schemeClr val="tx2">
                    <a:lumMod val="50000"/>
                  </a:schemeClr>
                </a:solidFill>
              </a:rPr>
              <a:t>SELISIH</a:t>
            </a:r>
            <a:r>
              <a:rPr lang="sv-SE" sz="16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sv-SE" sz="16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sv-SE" sz="1600" b="1" dirty="0" smtClean="0">
                <a:solidFill>
                  <a:schemeClr val="tx2">
                    <a:lumMod val="50000"/>
                  </a:schemeClr>
                </a:solidFill>
              </a:rPr>
              <a:t>Rp. </a:t>
            </a:r>
            <a:r>
              <a:rPr lang="en-US" sz="1600" b="1" dirty="0" smtClean="0"/>
              <a:t>208.222.857</a:t>
            </a:r>
            <a:r>
              <a:rPr lang="en-US" sz="1600" b="1" dirty="0" smtClean="0"/>
              <a:t>,00</a:t>
            </a:r>
            <a:endParaRPr lang="sv-SE" sz="16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86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 txBox="1">
            <a:spLocks/>
          </p:cNvSpPr>
          <p:nvPr/>
        </p:nvSpPr>
        <p:spPr>
          <a:xfrm>
            <a:off x="522515" y="238814"/>
            <a:ext cx="7793902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b="1" dirty="0" smtClean="0">
                <a:solidFill>
                  <a:schemeClr val="tx2">
                    <a:lumMod val="50000"/>
                  </a:schemeClr>
                </a:solidFill>
              </a:rPr>
              <a:t>PROGRAM KEGIATAN BPKAD KAB. BLITAR</a:t>
            </a:r>
            <a:endParaRPr lang="sv-SE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12C541BB-B9BA-F314-2878-8DF42DDAD8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153170"/>
            <a:ext cx="485775" cy="454976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68172707"/>
              </p:ext>
            </p:extLst>
          </p:nvPr>
        </p:nvGraphicFramePr>
        <p:xfrm>
          <a:off x="179512" y="1484784"/>
          <a:ext cx="2864406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809582137"/>
              </p:ext>
            </p:extLst>
          </p:nvPr>
        </p:nvGraphicFramePr>
        <p:xfrm>
          <a:off x="3203848" y="1340768"/>
          <a:ext cx="2808312" cy="3253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52184" y="4673189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SEBELUM</a:t>
            </a:r>
            <a:endParaRPr lang="id-ID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83362" y="4678884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SESUDAH</a:t>
            </a:r>
            <a:endParaRPr lang="id-ID" sz="2800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6" t="7770" b="7770"/>
          <a:stretch/>
        </p:blipFill>
        <p:spPr bwMode="auto">
          <a:xfrm>
            <a:off x="2823140" y="6119747"/>
            <a:ext cx="4983118" cy="333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337" y="6083437"/>
            <a:ext cx="571500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837" y="6083437"/>
            <a:ext cx="501192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4046040947"/>
              </p:ext>
            </p:extLst>
          </p:nvPr>
        </p:nvGraphicFramePr>
        <p:xfrm>
          <a:off x="6137895" y="1340768"/>
          <a:ext cx="2808312" cy="3253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6" r:lo="rId17" r:qs="rId18" r:cs="rId19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516216" y="4673189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SELISIH</a:t>
            </a:r>
            <a:endParaRPr lang="id-ID" sz="2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60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 txBox="1">
            <a:spLocks/>
          </p:cNvSpPr>
          <p:nvPr/>
        </p:nvSpPr>
        <p:spPr>
          <a:xfrm>
            <a:off x="522515" y="179348"/>
            <a:ext cx="7793902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b="1" dirty="0" smtClean="0">
                <a:solidFill>
                  <a:schemeClr val="tx2">
                    <a:lumMod val="50000"/>
                  </a:schemeClr>
                </a:solidFill>
              </a:rPr>
              <a:t>SEKRETARIAT BPKAD KAB. BLITAR</a:t>
            </a:r>
            <a:endParaRPr lang="sv-SE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12C541BB-B9BA-F314-2878-8DF42DDAD8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153170"/>
            <a:ext cx="485775" cy="454976"/>
          </a:xfrm>
          <a:prstGeom prst="rect">
            <a:avLst/>
          </a:prstGeom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532252151"/>
              </p:ext>
            </p:extLst>
          </p:nvPr>
        </p:nvGraphicFramePr>
        <p:xfrm>
          <a:off x="594522" y="692696"/>
          <a:ext cx="786591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6" t="7770" b="7770"/>
          <a:stretch/>
        </p:blipFill>
        <p:spPr bwMode="auto">
          <a:xfrm>
            <a:off x="2823140" y="6119747"/>
            <a:ext cx="4983118" cy="333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337" y="6083437"/>
            <a:ext cx="571500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837" y="6083437"/>
            <a:ext cx="501192" cy="36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552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2048</TotalTime>
  <Words>1624</Words>
  <Application>Microsoft Office PowerPoint</Application>
  <PresentationFormat>On-screen Show (4:3)</PresentationFormat>
  <Paragraphs>549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 PELAKSANAAN KEGIATAN PERUBAHAN TAHUN ANGGARAN 2025</vt:lpstr>
      <vt:lpstr>RINGKASAN ANGGARAN BPKAD TA 2025</vt:lpstr>
      <vt:lpstr>RINGKASAN ANGGARAN BPKAD TA 2025</vt:lpstr>
      <vt:lpstr>RINGKASAN ANGGARAN BPKAD TA 2025</vt:lpstr>
      <vt:lpstr>PENDAPATAN TRANSFER PEMERINTAH PUSAT  (SEBELUM) Rp. 1.948.842.338.000,00</vt:lpstr>
      <vt:lpstr>PENDAPATAN TRANSFER ANTAR DAERAH (SEBELUM)  Rp. 101.597.823.359,00</vt:lpstr>
      <vt:lpstr>BELANJA (SEBELUM) Rp. 447.601.004.339,00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PEMBIAYAAN DAERAH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PAPARAN  RENCANA KERJA DAN ANGGARAN (RKA) TAHUN ANGGARAN 2025</dc:title>
  <dc:creator>Lenovo</dc:creator>
  <cp:lastModifiedBy>Lenovo</cp:lastModifiedBy>
  <cp:revision>193</cp:revision>
  <cp:lastPrinted>2025-07-21T02:18:39Z</cp:lastPrinted>
  <dcterms:created xsi:type="dcterms:W3CDTF">2024-11-15T01:36:40Z</dcterms:created>
  <dcterms:modified xsi:type="dcterms:W3CDTF">2025-07-21T02:28:44Z</dcterms:modified>
</cp:coreProperties>
</file>